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81" r:id="rId5"/>
  </p:sldMasterIdLst>
  <p:notesMasterIdLst>
    <p:notesMasterId r:id="rId19"/>
  </p:notesMasterIdLst>
  <p:handoutMasterIdLst>
    <p:handoutMasterId r:id="rId20"/>
  </p:handoutMasterIdLst>
  <p:sldIdLst>
    <p:sldId id="1179" r:id="rId6"/>
    <p:sldId id="1229" r:id="rId7"/>
    <p:sldId id="1263" r:id="rId8"/>
    <p:sldId id="1231" r:id="rId9"/>
    <p:sldId id="1266" r:id="rId10"/>
    <p:sldId id="1265" r:id="rId11"/>
    <p:sldId id="1261" r:id="rId12"/>
    <p:sldId id="1255" r:id="rId13"/>
    <p:sldId id="1256" r:id="rId14"/>
    <p:sldId id="1267" r:id="rId15"/>
    <p:sldId id="1262" r:id="rId16"/>
    <p:sldId id="1268" r:id="rId17"/>
    <p:sldId id="1257" r:id="rId18"/>
  </p:sldIdLst>
  <p:sldSz cx="13439775" cy="7559675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s" id="{4ADADDAD-AC15-468E-8942-00A05BC1C439}">
          <p14:sldIdLst>
            <p14:sldId id="1179"/>
          </p14:sldIdLst>
        </p14:section>
        <p14:section name="Divider Slides_Color Images" id="{FD904A1B-9333-48F0-8D3B-40DB55B6D86B}">
          <p14:sldIdLst>
            <p14:sldId id="1229"/>
            <p14:sldId id="1263"/>
            <p14:sldId id="1231"/>
            <p14:sldId id="1266"/>
            <p14:sldId id="1265"/>
            <p14:sldId id="1261"/>
          </p14:sldIdLst>
        </p14:section>
        <p14:section name="1 Column_Content" id="{82FC51E0-E293-49E0-851A-00B4846C52EF}">
          <p14:sldIdLst>
            <p14:sldId id="1255"/>
            <p14:sldId id="1256"/>
            <p14:sldId id="1267"/>
            <p14:sldId id="1262"/>
            <p14:sldId id="1268"/>
            <p14:sldId id="1257"/>
          </p14:sldIdLst>
        </p14:section>
      </p14:sectionLst>
    </p:ext>
    <p:ext uri="{EFAFB233-063F-42B5-8137-9DF3F51BA10A}">
      <p15:sldGuideLst xmlns:p15="http://schemas.microsoft.com/office/powerpoint/2012/main">
        <p15:guide id="2" pos="4233" userDrawn="1">
          <p15:clr>
            <a:srgbClr val="A4A3A4"/>
          </p15:clr>
        </p15:guide>
        <p15:guide id="3" orient="horz" pos="24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le Shoolbraid" initials="DS" lastIdx="2" clrIdx="0">
    <p:extLst>
      <p:ext uri="{19B8F6BF-5375-455C-9EA6-DF929625EA0E}">
        <p15:presenceInfo xmlns:p15="http://schemas.microsoft.com/office/powerpoint/2012/main" userId="S::dshoolbraid@brunswickgroup.com::ac2b1fc7-3edb-49cf-b15b-aa9d15702a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F60"/>
    <a:srgbClr val="77BF43"/>
    <a:srgbClr val="EE2F41"/>
    <a:srgbClr val="DCDEDD"/>
    <a:srgbClr val="BFBEBE"/>
    <a:srgbClr val="F4981E"/>
    <a:srgbClr val="212060"/>
    <a:srgbClr val="FDB71C"/>
    <a:srgbClr val="007878"/>
    <a:srgbClr val="90A7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Brunswick Default Table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bg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bg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bg1"/>
          </a:solidFill>
        </a:fill>
      </a:tcStyle>
    </a:lastRow>
    <a:firstRow>
      <a:tcTxStyle b="off">
        <a:fontRef idx="maj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tx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45" autoAdjust="0"/>
    <p:restoredTop sz="97411" autoAdjust="0"/>
  </p:normalViewPr>
  <p:slideViewPr>
    <p:cSldViewPr snapToGrid="0">
      <p:cViewPr>
        <p:scale>
          <a:sx n="117" d="100"/>
          <a:sy n="117" d="100"/>
        </p:scale>
        <p:origin x="440" y="672"/>
      </p:cViewPr>
      <p:guideLst>
        <p:guide pos="4233"/>
        <p:guide orient="horz" pos="24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140" d="100"/>
          <a:sy n="140" d="100"/>
        </p:scale>
        <p:origin x="308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1686A-BE83-4946-837B-A44E2DC32DC6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CB3EA-0A95-448F-899E-45D7D93899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557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7BFD4-0F06-4D1A-9188-AFA27FB80D62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6B8BD-FD88-42CF-A10A-EE66E3E2A4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808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B8BD-FD88-42CF-A10A-EE66E3E2A4E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883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1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9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1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B8BD-FD88-42CF-A10A-EE66E3E2A4E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108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B8BD-FD88-42CF-A10A-EE66E3E2A4E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163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B8BD-FD88-42CF-A10A-EE66E3E2A4E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602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B8BD-FD88-42CF-A10A-EE66E3E2A4E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2362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71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09BFF-9304-4EE8-967B-56F816FBB8C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5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B8BD-FD88-42CF-A10A-EE66E3E2A4E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0644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56B8BD-FD88-42CF-A10A-EE66E3E2A4E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389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89080-619A-CB46-AE94-30C5A45F2E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439422" cy="7559675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75448" y="6432551"/>
            <a:ext cx="2703842" cy="501650"/>
          </a:xfrm>
          <a:prstGeom prst="rect">
            <a:avLst/>
          </a:prstGeom>
        </p:spPr>
        <p:txBody>
          <a:bodyPr/>
          <a:lstStyle>
            <a:lvl1pPr marL="0" marR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1800" b="0" i="0" kern="1200" spc="0" baseline="0" dirty="0" smtClean="0">
                <a:solidFill>
                  <a:srgbClr val="201F60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38919" y="3208338"/>
            <a:ext cx="8583625" cy="276877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marR="0" indent="0" algn="l" defTabSz="801773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8000" b="0" i="0" kern="1200" spc="0" baseline="0" dirty="0">
                <a:solidFill>
                  <a:schemeClr val="tx1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Corporate</a:t>
            </a:r>
          </a:p>
          <a:p>
            <a:pPr lvl="0"/>
            <a:r>
              <a:rPr lang="en-US" dirty="0"/>
              <a:t>Presentation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E22EE-8C11-3A4F-A9F2-27B7EED2E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688" y="1681802"/>
            <a:ext cx="2715046" cy="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577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Sub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9"/>
            <a:ext cx="11594642" cy="7239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87566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522" y="7053616"/>
            <a:ext cx="1105808" cy="317920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12498384" y="7008409"/>
            <a:ext cx="0" cy="4024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750094" y="7094234"/>
            <a:ext cx="2009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©2020 </a:t>
            </a:r>
            <a:r>
              <a:rPr lang="en-US" sz="900" dirty="0" err="1">
                <a:solidFill>
                  <a:schemeClr val="bg1"/>
                </a:solidFill>
              </a:rPr>
              <a:t>Mimecast</a:t>
            </a:r>
            <a:r>
              <a:rPr lang="en-US" sz="900" dirty="0">
                <a:solidFill>
                  <a:schemeClr val="bg1"/>
                </a:solidFill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5283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Sub_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tx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28688" y="2377208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28688" y="3819509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928688" y="5261810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012406" y="2377208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12406" y="3819509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012406" y="5261810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7096124" y="2377208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7096124" y="3819509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7096124" y="5261810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10179841" y="2377208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10179841" y="3819509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10179841" y="5261810"/>
            <a:ext cx="2324100" cy="1066800"/>
          </a:xfrm>
          <a:ln w="19050">
            <a:solidFill>
              <a:srgbClr val="201F60"/>
            </a:solidFill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530207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Sub_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tx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928688" y="1798638"/>
            <a:ext cx="115824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0347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28688" y="1844356"/>
            <a:ext cx="11574462" cy="4983481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tx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91541" y="1787754"/>
            <a:ext cx="116698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65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522" y="7053616"/>
            <a:ext cx="1105808" cy="317920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>
            <a:off x="12498384" y="7008409"/>
            <a:ext cx="0" cy="4024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750094" y="7094234"/>
            <a:ext cx="2009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©2020 </a:t>
            </a:r>
            <a:r>
              <a:rPr lang="en-US" sz="900" dirty="0" err="1">
                <a:solidFill>
                  <a:schemeClr val="bg1"/>
                </a:solidFill>
              </a:rPr>
              <a:t>Mimecast</a:t>
            </a:r>
            <a:r>
              <a:rPr lang="en-US" sz="900" dirty="0">
                <a:solidFill>
                  <a:schemeClr val="bg1"/>
                </a:solidFill>
              </a:rPr>
              <a:t>. All Rights Reserved.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9"/>
            <a:ext cx="11582400" cy="7239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928688" y="1844357"/>
            <a:ext cx="11582400" cy="49834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91541" y="1787754"/>
            <a:ext cx="116698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555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Sub_Conten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522" y="7053616"/>
            <a:ext cx="1105808" cy="317920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>
            <a:off x="12498384" y="7008409"/>
            <a:ext cx="0" cy="4024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750094" y="7094234"/>
            <a:ext cx="2009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©2020 </a:t>
            </a:r>
            <a:r>
              <a:rPr lang="en-US" sz="900" dirty="0" err="1">
                <a:solidFill>
                  <a:schemeClr val="bg1"/>
                </a:solidFill>
              </a:rPr>
              <a:t>Mimecast</a:t>
            </a:r>
            <a:r>
              <a:rPr lang="en-US" sz="900" dirty="0">
                <a:solidFill>
                  <a:schemeClr val="bg1"/>
                </a:solidFill>
              </a:rPr>
              <a:t>. All Rights Reserved.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9"/>
            <a:ext cx="11582400" cy="7239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928688" y="1798638"/>
            <a:ext cx="11569700" cy="5029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6072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Lef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tx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928609" y="2141538"/>
            <a:ext cx="4934217" cy="46863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34723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lef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928609" y="2141538"/>
            <a:ext cx="4934217" cy="46863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2924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67" y="388938"/>
            <a:ext cx="11582321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87" y="1112838"/>
            <a:ext cx="11582479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tx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6719888" y="2141538"/>
            <a:ext cx="4934217" cy="46863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13273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_righ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767" y="388938"/>
            <a:ext cx="11582321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87" y="1112838"/>
            <a:ext cx="11582479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6719888" y="2141538"/>
            <a:ext cx="4934217" cy="46863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8085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89080-619A-CB46-AE94-30C5A45F2E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439422" cy="7559675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75448" y="6432551"/>
            <a:ext cx="2703842" cy="501650"/>
          </a:xfrm>
          <a:prstGeom prst="rect">
            <a:avLst/>
          </a:prstGeom>
        </p:spPr>
        <p:txBody>
          <a:bodyPr/>
          <a:lstStyle>
            <a:lvl1pPr marL="0" marR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1800" b="0" i="0" kern="1200" spc="0" baseline="0" dirty="0" smtClean="0">
                <a:solidFill>
                  <a:srgbClr val="201F60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38919" y="3208338"/>
            <a:ext cx="8583625" cy="276877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marR="0" indent="0" algn="l" defTabSz="801773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8000" b="0" i="0" kern="1200" spc="0" baseline="0" dirty="0">
                <a:solidFill>
                  <a:schemeClr val="accent3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Corporate</a:t>
            </a:r>
          </a:p>
          <a:p>
            <a:pPr marL="0" marR="0" lvl="0" indent="0" algn="l" defTabSz="801773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Presentation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9E22EE-8C11-3A4F-A9F2-27B7EED2E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688" y="1681802"/>
            <a:ext cx="2715046" cy="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963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6724097" y="1798638"/>
            <a:ext cx="5218" cy="50292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tx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7569723" y="3208338"/>
            <a:ext cx="4934217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928609" y="3208338"/>
            <a:ext cx="4934217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928688" y="2563813"/>
            <a:ext cx="4933950" cy="49053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1800">
                <a:solidFill>
                  <a:schemeClr val="accent2"/>
                </a:solidFill>
              </a:defRPr>
            </a:lvl3pPr>
            <a:lvl4pPr>
              <a:defRPr sz="1600">
                <a:solidFill>
                  <a:schemeClr val="accent2"/>
                </a:solidFill>
              </a:defRPr>
            </a:lvl4pPr>
            <a:lvl5pPr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69723" y="2563813"/>
            <a:ext cx="4933950" cy="49053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1800">
                <a:solidFill>
                  <a:schemeClr val="accent2"/>
                </a:solidFill>
              </a:defRPr>
            </a:lvl3pPr>
            <a:lvl4pPr>
              <a:defRPr sz="1600">
                <a:solidFill>
                  <a:schemeClr val="accent2"/>
                </a:solidFill>
              </a:defRPr>
            </a:lvl4pPr>
            <a:lvl5pPr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2774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itl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750094" y="7008409"/>
            <a:ext cx="12343736" cy="402483"/>
            <a:chOff x="750094" y="7008409"/>
            <a:chExt cx="12343736" cy="402483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17522" y="7053616"/>
              <a:ext cx="1105808" cy="31792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 userDrawn="1"/>
          </p:nvCxnSpPr>
          <p:spPr>
            <a:xfrm>
              <a:off x="12498384" y="7008409"/>
              <a:ext cx="0" cy="402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hape 29"/>
            <p:cNvSpPr/>
            <p:nvPr userDrawn="1"/>
          </p:nvSpPr>
          <p:spPr>
            <a:xfrm>
              <a:off x="12598286" y="7081410"/>
              <a:ext cx="495544" cy="256480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fld id="{86CB4B4D-7CA3-9044-876B-883B54F8677D}" type="slidenum">
                <a:rPr sz="1000" b="0" i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pPr>
                  <a:spcBef>
                    <a:spcPts val="4500"/>
                  </a:spcBef>
                  <a:defRPr sz="2800">
                    <a:solidFill>
                      <a:srgbClr val="797979"/>
                    </a:solidFill>
                  </a:defRPr>
                </a:pPr>
                <a:t>‹#›</a:t>
              </a:fld>
              <a:r>
                <a:rPr sz="1000" b="0" i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￼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750094" y="7094234"/>
              <a:ext cx="2009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©2020 </a:t>
              </a:r>
              <a:r>
                <a:rPr lang="en-US" sz="900" dirty="0" err="1">
                  <a:solidFill>
                    <a:schemeClr val="bg1"/>
                  </a:solidFill>
                </a:rPr>
                <a:t>Mimecast</a:t>
              </a:r>
              <a:r>
                <a:rPr lang="en-US" sz="900" dirty="0">
                  <a:solidFill>
                    <a:schemeClr val="bg1"/>
                  </a:solidFill>
                </a:rPr>
                <a:t>. All Rights Reserved.</a:t>
              </a: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 flipH="1">
            <a:off x="6714670" y="1798638"/>
            <a:ext cx="5218" cy="50292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7569723" y="3208338"/>
            <a:ext cx="4934217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928609" y="3208338"/>
            <a:ext cx="4934217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928688" y="2563813"/>
            <a:ext cx="4933950" cy="49053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1800">
                <a:solidFill>
                  <a:schemeClr val="accent2"/>
                </a:solidFill>
              </a:defRPr>
            </a:lvl3pPr>
            <a:lvl4pPr>
              <a:defRPr sz="1600">
                <a:solidFill>
                  <a:schemeClr val="accent2"/>
                </a:solidFill>
              </a:defRPr>
            </a:lvl4pPr>
            <a:lvl5pPr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7569723" y="2563813"/>
            <a:ext cx="4933950" cy="49053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1800">
                <a:solidFill>
                  <a:schemeClr val="accent2"/>
                </a:solidFill>
              </a:defRPr>
            </a:lvl3pPr>
            <a:lvl4pPr>
              <a:defRPr sz="1600">
                <a:solidFill>
                  <a:schemeClr val="accent2"/>
                </a:solidFill>
              </a:defRPr>
            </a:lvl4pPr>
            <a:lvl5pPr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0948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c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6724097" y="1798638"/>
            <a:ext cx="5218" cy="50292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tx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7569723" y="3208338"/>
            <a:ext cx="4934217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928609" y="3208338"/>
            <a:ext cx="4934217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54604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Ic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750094" y="7008409"/>
            <a:ext cx="12343736" cy="402483"/>
            <a:chOff x="750094" y="7008409"/>
            <a:chExt cx="12343736" cy="402483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17522" y="7053616"/>
              <a:ext cx="1105808" cy="31792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 userDrawn="1"/>
          </p:nvCxnSpPr>
          <p:spPr>
            <a:xfrm>
              <a:off x="12498384" y="7008409"/>
              <a:ext cx="0" cy="402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Shape 29"/>
            <p:cNvSpPr/>
            <p:nvPr userDrawn="1"/>
          </p:nvSpPr>
          <p:spPr>
            <a:xfrm>
              <a:off x="12598286" y="7081410"/>
              <a:ext cx="495544" cy="256480"/>
            </a:xfrm>
            <a:prstGeom prst="rect">
              <a:avLst/>
            </a:prstGeom>
            <a:ln w="12700">
              <a:noFill/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fld id="{86CB4B4D-7CA3-9044-876B-883B54F8677D}" type="slidenum">
                <a:rPr sz="1000" b="0" i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pPr>
                  <a:spcBef>
                    <a:spcPts val="4500"/>
                  </a:spcBef>
                  <a:defRPr sz="2800">
                    <a:solidFill>
                      <a:srgbClr val="797979"/>
                    </a:solidFill>
                  </a:defRPr>
                </a:pPr>
                <a:t>‹#›</a:t>
              </a:fld>
              <a:r>
                <a:rPr sz="1000" b="0" i="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￼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750094" y="7094234"/>
              <a:ext cx="2009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©2020 </a:t>
              </a:r>
              <a:r>
                <a:rPr lang="en-US" sz="900" dirty="0" err="1">
                  <a:solidFill>
                    <a:schemeClr val="bg1"/>
                  </a:solidFill>
                </a:rPr>
                <a:t>Mimecast</a:t>
              </a:r>
              <a:r>
                <a:rPr lang="en-US" sz="900" dirty="0">
                  <a:solidFill>
                    <a:schemeClr val="bg1"/>
                  </a:solidFill>
                </a:rPr>
                <a:t>. All Rights Reserved.</a:t>
              </a:r>
            </a:p>
          </p:txBody>
        </p:sp>
      </p:grpSp>
      <p:cxnSp>
        <p:nvCxnSpPr>
          <p:cNvPr id="16" name="Straight Connector 15"/>
          <p:cNvCxnSpPr/>
          <p:nvPr userDrawn="1"/>
        </p:nvCxnSpPr>
        <p:spPr>
          <a:xfrm flipH="1">
            <a:off x="6714670" y="1798638"/>
            <a:ext cx="5218" cy="50292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7569723" y="3208338"/>
            <a:ext cx="4934217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928609" y="3208338"/>
            <a:ext cx="4934217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088892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7"/>
          <p:cNvSpPr>
            <a:spLocks noGrp="1"/>
          </p:cNvSpPr>
          <p:nvPr>
            <p:ph sz="quarter" idx="16" hasCustomPrompt="1"/>
          </p:nvPr>
        </p:nvSpPr>
        <p:spPr>
          <a:xfrm>
            <a:off x="1333500" y="3208337"/>
            <a:ext cx="3036206" cy="36195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769756" y="2121031"/>
            <a:ext cx="3880757" cy="4706807"/>
            <a:chOff x="4769756" y="1799771"/>
            <a:chExt cx="3880757" cy="4804229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769756" y="1799771"/>
              <a:ext cx="0" cy="4804229"/>
            </a:xfrm>
            <a:prstGeom prst="line">
              <a:avLst/>
            </a:prstGeom>
            <a:ln w="19050">
              <a:solidFill>
                <a:srgbClr val="77B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650513" y="1799771"/>
              <a:ext cx="0" cy="4804229"/>
            </a:xfrm>
            <a:prstGeom prst="line">
              <a:avLst/>
            </a:prstGeom>
            <a:ln w="19050">
              <a:solidFill>
                <a:srgbClr val="77B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5198172" y="3208337"/>
            <a:ext cx="3036206" cy="36195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9078928" y="3208337"/>
            <a:ext cx="3036206" cy="36195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tx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333500" y="2563813"/>
            <a:ext cx="3036205" cy="49053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1800">
                <a:solidFill>
                  <a:schemeClr val="accent2"/>
                </a:solidFill>
              </a:defRPr>
            </a:lvl3pPr>
            <a:lvl4pPr>
              <a:defRPr sz="1600">
                <a:solidFill>
                  <a:schemeClr val="accent2"/>
                </a:solidFill>
              </a:defRPr>
            </a:lvl4pPr>
            <a:lvl5pPr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9078928" y="2563813"/>
            <a:ext cx="3036206" cy="49053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1800">
                <a:solidFill>
                  <a:schemeClr val="accent2"/>
                </a:solidFill>
              </a:defRPr>
            </a:lvl3pPr>
            <a:lvl4pPr>
              <a:defRPr sz="1600">
                <a:solidFill>
                  <a:schemeClr val="accent2"/>
                </a:solidFill>
              </a:defRPr>
            </a:lvl4pPr>
            <a:lvl5pPr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198172" y="2563813"/>
            <a:ext cx="3052290" cy="49053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1800">
                <a:solidFill>
                  <a:schemeClr val="accent2"/>
                </a:solidFill>
              </a:defRPr>
            </a:lvl3pPr>
            <a:lvl4pPr>
              <a:defRPr sz="1600">
                <a:solidFill>
                  <a:schemeClr val="accent2"/>
                </a:solidFill>
              </a:defRPr>
            </a:lvl4pPr>
            <a:lvl5pPr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956686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Titl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4769756" y="2121031"/>
            <a:ext cx="3880757" cy="4706807"/>
            <a:chOff x="4769756" y="1799771"/>
            <a:chExt cx="3880757" cy="4804229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769756" y="1799771"/>
              <a:ext cx="0" cy="4804229"/>
            </a:xfrm>
            <a:prstGeom prst="line">
              <a:avLst/>
            </a:prstGeom>
            <a:ln w="19050">
              <a:solidFill>
                <a:srgbClr val="77B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650513" y="1799771"/>
              <a:ext cx="0" cy="4804229"/>
            </a:xfrm>
            <a:prstGeom prst="line">
              <a:avLst/>
            </a:prstGeom>
            <a:ln w="19050">
              <a:solidFill>
                <a:srgbClr val="77B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522" y="7053616"/>
            <a:ext cx="1105808" cy="317920"/>
          </a:xfrm>
          <a:prstGeom prst="rect">
            <a:avLst/>
          </a:prstGeom>
        </p:spPr>
      </p:pic>
      <p:cxnSp>
        <p:nvCxnSpPr>
          <p:cNvPr id="19" name="Straight Connector 18"/>
          <p:cNvCxnSpPr/>
          <p:nvPr userDrawn="1"/>
        </p:nvCxnSpPr>
        <p:spPr>
          <a:xfrm>
            <a:off x="12498384" y="7008409"/>
            <a:ext cx="0" cy="4024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750094" y="7094234"/>
            <a:ext cx="2009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©2020 </a:t>
            </a:r>
            <a:r>
              <a:rPr lang="en-US" sz="900" dirty="0" err="1">
                <a:solidFill>
                  <a:schemeClr val="bg1"/>
                </a:solidFill>
              </a:rPr>
              <a:t>Mimecast</a:t>
            </a:r>
            <a:r>
              <a:rPr lang="en-US" sz="900" dirty="0">
                <a:solidFill>
                  <a:schemeClr val="bg1"/>
                </a:solidFill>
              </a:rPr>
              <a:t>. All Rights Reserved.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30" name="Content Placeholder 17"/>
          <p:cNvSpPr>
            <a:spLocks noGrp="1"/>
          </p:cNvSpPr>
          <p:nvPr>
            <p:ph sz="quarter" idx="16" hasCustomPrompt="1"/>
          </p:nvPr>
        </p:nvSpPr>
        <p:spPr>
          <a:xfrm>
            <a:off x="1333500" y="3208337"/>
            <a:ext cx="3036206" cy="36195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1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5198172" y="3208337"/>
            <a:ext cx="3036206" cy="36195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2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9078928" y="3208337"/>
            <a:ext cx="3036206" cy="36195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333500" y="2563813"/>
            <a:ext cx="3036205" cy="49053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1800">
                <a:solidFill>
                  <a:schemeClr val="accent2"/>
                </a:solidFill>
              </a:defRPr>
            </a:lvl3pPr>
            <a:lvl4pPr>
              <a:defRPr sz="1600">
                <a:solidFill>
                  <a:schemeClr val="accent2"/>
                </a:solidFill>
              </a:defRPr>
            </a:lvl4pPr>
            <a:lvl5pPr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9078928" y="2563813"/>
            <a:ext cx="3036206" cy="49053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1800">
                <a:solidFill>
                  <a:schemeClr val="accent2"/>
                </a:solidFill>
              </a:defRPr>
            </a:lvl3pPr>
            <a:lvl4pPr>
              <a:defRPr sz="1600">
                <a:solidFill>
                  <a:schemeClr val="accent2"/>
                </a:solidFill>
              </a:defRPr>
            </a:lvl4pPr>
            <a:lvl5pPr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198172" y="2563813"/>
            <a:ext cx="3052290" cy="49053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accent2"/>
                </a:solidFill>
              </a:defRPr>
            </a:lvl1pPr>
            <a:lvl2pPr>
              <a:defRPr sz="2400">
                <a:solidFill>
                  <a:schemeClr val="accent2"/>
                </a:solidFill>
              </a:defRPr>
            </a:lvl2pPr>
            <a:lvl3pPr>
              <a:defRPr sz="1800">
                <a:solidFill>
                  <a:schemeClr val="accent2"/>
                </a:solidFill>
              </a:defRPr>
            </a:lvl3pPr>
            <a:lvl4pPr>
              <a:defRPr sz="1600">
                <a:solidFill>
                  <a:schemeClr val="accent2"/>
                </a:solidFill>
              </a:defRPr>
            </a:lvl4pPr>
            <a:lvl5pPr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708441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7"/>
          <p:cNvSpPr>
            <a:spLocks noGrp="1"/>
          </p:cNvSpPr>
          <p:nvPr>
            <p:ph sz="quarter" idx="16" hasCustomPrompt="1"/>
          </p:nvPr>
        </p:nvSpPr>
        <p:spPr>
          <a:xfrm>
            <a:off x="1333500" y="3208338"/>
            <a:ext cx="3036206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4769756" y="2121031"/>
            <a:ext cx="3880757" cy="4706807"/>
            <a:chOff x="4769756" y="1799771"/>
            <a:chExt cx="3880757" cy="4804229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4769756" y="1799771"/>
              <a:ext cx="0" cy="4804229"/>
            </a:xfrm>
            <a:prstGeom prst="line">
              <a:avLst/>
            </a:prstGeom>
            <a:ln w="19050">
              <a:solidFill>
                <a:srgbClr val="77B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650513" y="1799771"/>
              <a:ext cx="0" cy="4804229"/>
            </a:xfrm>
            <a:prstGeom prst="line">
              <a:avLst/>
            </a:prstGeom>
            <a:ln w="19050">
              <a:solidFill>
                <a:srgbClr val="77B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5198172" y="3208338"/>
            <a:ext cx="3036206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9078928" y="3208338"/>
            <a:ext cx="3036206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2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tx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1572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Icon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522" y="7053616"/>
            <a:ext cx="1105808" cy="317920"/>
          </a:xfrm>
          <a:prstGeom prst="rect">
            <a:avLst/>
          </a:prstGeom>
        </p:spPr>
      </p:pic>
      <p:cxnSp>
        <p:nvCxnSpPr>
          <p:cNvPr id="24" name="Straight Connector 23"/>
          <p:cNvCxnSpPr/>
          <p:nvPr userDrawn="1"/>
        </p:nvCxnSpPr>
        <p:spPr>
          <a:xfrm>
            <a:off x="12498384" y="7008409"/>
            <a:ext cx="0" cy="4024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50094" y="7094234"/>
            <a:ext cx="2009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©2020 </a:t>
            </a:r>
            <a:r>
              <a:rPr lang="en-US" sz="900" dirty="0" err="1">
                <a:solidFill>
                  <a:schemeClr val="bg1"/>
                </a:solidFill>
              </a:rPr>
              <a:t>Mimecast</a:t>
            </a:r>
            <a:r>
              <a:rPr lang="en-US" sz="900" dirty="0">
                <a:solidFill>
                  <a:schemeClr val="bg1"/>
                </a:solidFill>
              </a:rPr>
              <a:t>. All Rights Reserved.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4769756" y="2121031"/>
            <a:ext cx="3880757" cy="4706807"/>
            <a:chOff x="4769756" y="1799771"/>
            <a:chExt cx="3880757" cy="4804229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4769756" y="1799771"/>
              <a:ext cx="0" cy="4804229"/>
            </a:xfrm>
            <a:prstGeom prst="line">
              <a:avLst/>
            </a:prstGeom>
            <a:ln w="19050">
              <a:solidFill>
                <a:srgbClr val="77B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8650513" y="1799771"/>
              <a:ext cx="0" cy="4804229"/>
            </a:xfrm>
            <a:prstGeom prst="line">
              <a:avLst/>
            </a:prstGeom>
            <a:ln w="19050">
              <a:solidFill>
                <a:srgbClr val="77BF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16" hasCustomPrompt="1"/>
          </p:nvPr>
        </p:nvSpPr>
        <p:spPr>
          <a:xfrm>
            <a:off x="1333500" y="3208338"/>
            <a:ext cx="3036206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7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5198172" y="3208338"/>
            <a:ext cx="3036206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8" name="Content Placeholder 17"/>
          <p:cNvSpPr>
            <a:spLocks noGrp="1"/>
          </p:cNvSpPr>
          <p:nvPr>
            <p:ph sz="quarter" idx="18" hasCustomPrompt="1"/>
          </p:nvPr>
        </p:nvSpPr>
        <p:spPr>
          <a:xfrm>
            <a:off x="9078928" y="3208338"/>
            <a:ext cx="3036206" cy="36195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</a:defRPr>
            </a:lvl2pPr>
            <a:lvl3pPr marL="4572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</a:defRPr>
            </a:lvl3pPr>
            <a:lvl4pPr marL="685800" indent="-228600">
              <a:buClr>
                <a:schemeClr val="accent4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436016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3 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92963" y="388938"/>
            <a:ext cx="5318125" cy="6438899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5412168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4"/>
          </p:nvPr>
        </p:nvSpPr>
        <p:spPr>
          <a:xfrm>
            <a:off x="928688" y="2141538"/>
            <a:ext cx="5312907" cy="46863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7129980" y="332335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90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23470" y="388938"/>
            <a:ext cx="5318125" cy="6438899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Picture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963" y="388938"/>
            <a:ext cx="5412168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4"/>
          </p:nvPr>
        </p:nvSpPr>
        <p:spPr>
          <a:xfrm>
            <a:off x="7192963" y="2141538"/>
            <a:ext cx="5312907" cy="46863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60487" y="332335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" y="0"/>
            <a:ext cx="13439422" cy="7559675"/>
          </a:xfrm>
          <a:prstGeom prst="rect">
            <a:avLst/>
          </a:prstGeom>
        </p:spPr>
      </p:pic>
      <p:sp>
        <p:nvSpPr>
          <p:cNvPr id="1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75448" y="6432551"/>
            <a:ext cx="2703842" cy="501650"/>
          </a:xfrm>
          <a:prstGeom prst="rect">
            <a:avLst/>
          </a:prstGeom>
        </p:spPr>
        <p:txBody>
          <a:bodyPr/>
          <a:lstStyle>
            <a:lvl1pPr marL="0" marR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1800" b="0" i="0" kern="1200" spc="0" baseline="0" dirty="0" smtClean="0">
                <a:solidFill>
                  <a:schemeClr val="bg1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38919" y="3208338"/>
            <a:ext cx="8583625" cy="276877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marR="0" indent="0" algn="l" defTabSz="801773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8000" b="0" i="0" kern="1200" spc="0" baseline="0" dirty="0">
                <a:solidFill>
                  <a:schemeClr val="accent2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Corporate</a:t>
            </a:r>
          </a:p>
          <a:p>
            <a:pPr lvl="0"/>
            <a:r>
              <a:rPr lang="en-US" dirty="0"/>
              <a:t>Presentation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E22EE-8C11-3A4F-A9F2-27B7EED2E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688" y="1681802"/>
            <a:ext cx="2715046" cy="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69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3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 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92963" y="388938"/>
            <a:ext cx="5318125" cy="64389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 Here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0094" y="7008409"/>
            <a:ext cx="11773236" cy="402483"/>
            <a:chOff x="750094" y="7008409"/>
            <a:chExt cx="11773236" cy="40248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17522" y="7053616"/>
              <a:ext cx="1105808" cy="31792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12498384" y="7008409"/>
              <a:ext cx="0" cy="402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 userDrawn="1"/>
          </p:nvSpPr>
          <p:spPr>
            <a:xfrm>
              <a:off x="750094" y="7094234"/>
              <a:ext cx="2009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©2020 </a:t>
              </a:r>
              <a:r>
                <a:rPr lang="en-US" sz="900" dirty="0" err="1">
                  <a:solidFill>
                    <a:schemeClr val="bg1"/>
                  </a:solidFill>
                </a:rPr>
                <a:t>Mimecast</a:t>
              </a:r>
              <a:r>
                <a:rPr lang="en-US" sz="900" dirty="0">
                  <a:solidFill>
                    <a:schemeClr val="bg1"/>
                  </a:solidFill>
                </a:rPr>
                <a:t>. All Rights Reserved.</a:t>
              </a:r>
            </a:p>
          </p:txBody>
        </p:sp>
      </p:grpSp>
      <p:sp>
        <p:nvSpPr>
          <p:cNvPr id="15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5312907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4"/>
          </p:nvPr>
        </p:nvSpPr>
        <p:spPr>
          <a:xfrm>
            <a:off x="928688" y="2141538"/>
            <a:ext cx="5312907" cy="4686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7129980" y="332335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40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 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28688" y="388938"/>
            <a:ext cx="5295271" cy="64389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750094" y="7008409"/>
            <a:ext cx="11773236" cy="402483"/>
            <a:chOff x="750094" y="7008409"/>
            <a:chExt cx="11773236" cy="40248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17522" y="7053616"/>
              <a:ext cx="1105808" cy="31792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12498384" y="7008409"/>
              <a:ext cx="0" cy="402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 userDrawn="1"/>
          </p:nvSpPr>
          <p:spPr>
            <a:xfrm>
              <a:off x="750094" y="7094234"/>
              <a:ext cx="2009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©2020 </a:t>
              </a:r>
              <a:r>
                <a:rPr lang="en-US" sz="900" dirty="0" err="1">
                  <a:solidFill>
                    <a:schemeClr val="bg1"/>
                  </a:solidFill>
                </a:rPr>
                <a:t>Mimecast</a:t>
              </a:r>
              <a:r>
                <a:rPr lang="en-US" sz="900" dirty="0">
                  <a:solidFill>
                    <a:schemeClr val="bg1"/>
                  </a:solidFill>
                </a:rPr>
                <a:t>. All Rights Reserved.</a:t>
              </a:r>
            </a:p>
          </p:txBody>
        </p:sp>
      </p:grpSp>
      <p:sp>
        <p:nvSpPr>
          <p:cNvPr id="15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5325" y="388938"/>
            <a:ext cx="5312907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4"/>
          </p:nvPr>
        </p:nvSpPr>
        <p:spPr>
          <a:xfrm>
            <a:off x="7175325" y="2141538"/>
            <a:ext cx="5312907" cy="4686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860487" y="332335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67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_Big Quote Righ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097085" y="2408238"/>
            <a:ext cx="5414004" cy="1905000"/>
          </a:xfrm>
          <a:prstGeom prst="rect">
            <a:avLst/>
          </a:prstGeom>
        </p:spPr>
        <p:txBody>
          <a:bodyPr anchor="ctr"/>
          <a:lstStyle>
            <a:lvl1pPr algn="ctr">
              <a:defRPr sz="3200" b="0" baseline="0">
                <a:solidFill>
                  <a:srgbClr val="EE2F4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5412168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4"/>
          </p:nvPr>
        </p:nvSpPr>
        <p:spPr>
          <a:xfrm>
            <a:off x="939010" y="2153709"/>
            <a:ext cx="5405228" cy="467412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0893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_Big 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090321" y="2408238"/>
            <a:ext cx="5420768" cy="1905000"/>
          </a:xfrm>
          <a:prstGeom prst="rect">
            <a:avLst/>
          </a:prstGeom>
        </p:spPr>
        <p:txBody>
          <a:bodyPr anchor="ctr"/>
          <a:lstStyle>
            <a:lvl1pPr algn="ctr">
              <a:defRPr sz="3200" b="0" baseline="0">
                <a:solidFill>
                  <a:srgbClr val="77BF43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0094" y="7008409"/>
            <a:ext cx="11773236" cy="402483"/>
            <a:chOff x="750094" y="7008409"/>
            <a:chExt cx="11773236" cy="40248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17522" y="7053616"/>
              <a:ext cx="1105808" cy="31792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12498384" y="7008409"/>
              <a:ext cx="0" cy="402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 userDrawn="1"/>
          </p:nvSpPr>
          <p:spPr>
            <a:xfrm>
              <a:off x="750094" y="7094234"/>
              <a:ext cx="2009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©2020 </a:t>
              </a:r>
              <a:r>
                <a:rPr lang="en-US" sz="900" dirty="0" err="1">
                  <a:solidFill>
                    <a:schemeClr val="bg1"/>
                  </a:solidFill>
                </a:rPr>
                <a:t>Mimecast</a:t>
              </a:r>
              <a:r>
                <a:rPr lang="en-US" sz="900" dirty="0">
                  <a:solidFill>
                    <a:schemeClr val="bg1"/>
                  </a:solidFill>
                </a:rPr>
                <a:t>. All Rights Reserved.</a:t>
              </a:r>
            </a:p>
          </p:txBody>
        </p:sp>
      </p:grpSp>
      <p:sp>
        <p:nvSpPr>
          <p:cNvPr id="15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4"/>
          </p:nvPr>
        </p:nvSpPr>
        <p:spPr>
          <a:xfrm>
            <a:off x="939010" y="2153709"/>
            <a:ext cx="5405228" cy="46741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5599112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0091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3 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>
            <a:off x="5630587" y="388938"/>
            <a:ext cx="0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4388379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6096000" y="1798638"/>
            <a:ext cx="6415088" cy="5029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39946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5630587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750094" y="7008409"/>
            <a:ext cx="11773236" cy="402483"/>
            <a:chOff x="750094" y="7008409"/>
            <a:chExt cx="11773236" cy="402483"/>
          </a:xfrm>
        </p:grpSpPr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17522" y="7053616"/>
              <a:ext cx="1105808" cy="31792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 userDrawn="1"/>
          </p:nvCxnSpPr>
          <p:spPr>
            <a:xfrm>
              <a:off x="12498384" y="7008409"/>
              <a:ext cx="0" cy="402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 userDrawn="1"/>
          </p:nvSpPr>
          <p:spPr>
            <a:xfrm>
              <a:off x="750094" y="7094234"/>
              <a:ext cx="2009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©2020 </a:t>
              </a:r>
              <a:r>
                <a:rPr lang="en-US" sz="900" dirty="0" err="1">
                  <a:solidFill>
                    <a:schemeClr val="bg1"/>
                  </a:solidFill>
                </a:rPr>
                <a:t>Mimecast</a:t>
              </a:r>
              <a:r>
                <a:rPr lang="en-US" sz="900" dirty="0">
                  <a:solidFill>
                    <a:schemeClr val="bg1"/>
                  </a:solidFill>
                </a:rPr>
                <a:t>. All Rights Reserved.</a:t>
              </a:r>
            </a:p>
          </p:txBody>
        </p:sp>
      </p:grpSp>
      <p:sp>
        <p:nvSpPr>
          <p:cNvPr id="14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4388379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14"/>
          </p:nvPr>
        </p:nvSpPr>
        <p:spPr>
          <a:xfrm>
            <a:off x="6096000" y="1798638"/>
            <a:ext cx="6415088" cy="5029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4627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eft Picture_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5318125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28688" y="2141538"/>
            <a:ext cx="5318125" cy="46863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4"/>
          </p:nvPr>
        </p:nvSpPr>
        <p:spPr>
          <a:xfrm>
            <a:off x="7198181" y="388938"/>
            <a:ext cx="5312907" cy="6438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70153" y="2092873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05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eft Picture_Content Right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28688" y="2141538"/>
            <a:ext cx="5318125" cy="46863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5318125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4"/>
          </p:nvPr>
        </p:nvSpPr>
        <p:spPr>
          <a:xfrm>
            <a:off x="7198181" y="388938"/>
            <a:ext cx="5312907" cy="6438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750094" y="7008409"/>
            <a:ext cx="11773236" cy="402483"/>
            <a:chOff x="750094" y="7008409"/>
            <a:chExt cx="11773236" cy="402483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17522" y="7053616"/>
              <a:ext cx="1105808" cy="317920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 userDrawn="1"/>
          </p:nvCxnSpPr>
          <p:spPr>
            <a:xfrm>
              <a:off x="12498384" y="7008409"/>
              <a:ext cx="0" cy="402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 userDrawn="1"/>
          </p:nvSpPr>
          <p:spPr>
            <a:xfrm>
              <a:off x="750094" y="7094234"/>
              <a:ext cx="2009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©2020 </a:t>
              </a:r>
              <a:r>
                <a:rPr lang="en-US" sz="900" dirty="0" err="1">
                  <a:solidFill>
                    <a:schemeClr val="bg1"/>
                  </a:solidFill>
                </a:rPr>
                <a:t>Mimecast</a:t>
              </a:r>
              <a:r>
                <a:rPr lang="en-US" sz="900" dirty="0">
                  <a:solidFill>
                    <a:schemeClr val="bg1"/>
                  </a:solidFill>
                </a:rPr>
                <a:t>. All Rights Reserved.</a:t>
              </a:r>
            </a:p>
          </p:txBody>
        </p:sp>
      </p:grpSp>
      <p:sp>
        <p:nvSpPr>
          <p:cNvPr id="16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870153" y="2092873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198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 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042" y="388938"/>
            <a:ext cx="5412168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4"/>
          </p:nvPr>
        </p:nvSpPr>
        <p:spPr>
          <a:xfrm>
            <a:off x="7193042" y="2141538"/>
            <a:ext cx="5312907" cy="46863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28688" y="388938"/>
            <a:ext cx="5318125" cy="64389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60487" y="332335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12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042" y="388938"/>
            <a:ext cx="5412168" cy="1409700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4"/>
          </p:nvPr>
        </p:nvSpPr>
        <p:spPr>
          <a:xfrm>
            <a:off x="7193042" y="2141538"/>
            <a:ext cx="5312907" cy="46863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750094" y="7008409"/>
            <a:ext cx="11773236" cy="402483"/>
            <a:chOff x="750094" y="7008409"/>
            <a:chExt cx="11773236" cy="402483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17522" y="7053616"/>
              <a:ext cx="1105808" cy="317920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 userDrawn="1"/>
          </p:nvCxnSpPr>
          <p:spPr>
            <a:xfrm>
              <a:off x="12498384" y="7008409"/>
              <a:ext cx="0" cy="402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 userDrawn="1"/>
          </p:nvSpPr>
          <p:spPr>
            <a:xfrm>
              <a:off x="750094" y="7094234"/>
              <a:ext cx="2009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©2020 </a:t>
              </a:r>
              <a:r>
                <a:rPr lang="en-US" sz="900" dirty="0" err="1">
                  <a:solidFill>
                    <a:schemeClr val="bg1"/>
                  </a:solidFill>
                </a:rPr>
                <a:t>Mimecast</a:t>
              </a:r>
              <a:r>
                <a:rPr lang="en-US" sz="900" dirty="0">
                  <a:solidFill>
                    <a:schemeClr val="bg1"/>
                  </a:solidFill>
                </a:rPr>
                <a:t>. All Rights Reserved.</a:t>
              </a:r>
            </a:p>
          </p:txBody>
        </p:sp>
      </p:grpSp>
      <p:sp>
        <p:nvSpPr>
          <p:cNvPr id="16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28688" y="388938"/>
            <a:ext cx="5318125" cy="64389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860487" y="332335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8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" y="0"/>
            <a:ext cx="13439422" cy="7559675"/>
          </a:xfrm>
          <a:prstGeom prst="rect">
            <a:avLst/>
          </a:prstGeom>
        </p:spPr>
      </p:pic>
      <p:sp>
        <p:nvSpPr>
          <p:cNvPr id="1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75448" y="6432551"/>
            <a:ext cx="2703842" cy="501650"/>
          </a:xfrm>
          <a:prstGeom prst="rect">
            <a:avLst/>
          </a:prstGeom>
        </p:spPr>
        <p:txBody>
          <a:bodyPr/>
          <a:lstStyle>
            <a:lvl1pPr marL="0" marR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1800" b="0" i="0" kern="1200" spc="0" baseline="0" dirty="0" smtClean="0">
                <a:solidFill>
                  <a:schemeClr val="bg1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38919" y="3208338"/>
            <a:ext cx="8583625" cy="2768774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marR="0" indent="0" algn="l" defTabSz="801773" rtl="0" eaLnBrk="1" fontAlgn="auto" latinLnBrk="0" hangingPunct="1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8000" b="0" i="0" kern="1200" spc="0" baseline="0" dirty="0">
                <a:solidFill>
                  <a:schemeClr val="accent3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Corporate</a:t>
            </a:r>
          </a:p>
          <a:p>
            <a:pPr lvl="0"/>
            <a:r>
              <a:rPr lang="en-US" dirty="0"/>
              <a:t>Presentation</a:t>
            </a:r>
          </a:p>
          <a:p>
            <a:pPr lvl="0"/>
            <a:r>
              <a:rPr lang="en-US" dirty="0"/>
              <a:t>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9E22EE-8C11-3A4F-A9F2-27B7EED2E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688" y="1681802"/>
            <a:ext cx="2715046" cy="45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89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33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_Left Picture+Bi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28688" y="388938"/>
            <a:ext cx="5318125" cy="64389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Picture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097085" y="2408238"/>
            <a:ext cx="5414004" cy="1905000"/>
          </a:xfrm>
          <a:prstGeom prst="rect">
            <a:avLst/>
          </a:prstGeom>
        </p:spPr>
        <p:txBody>
          <a:bodyPr anchor="ctr"/>
          <a:lstStyle>
            <a:lvl1pPr algn="ctr">
              <a:defRPr sz="3200" b="0" baseline="0">
                <a:solidFill>
                  <a:srgbClr val="EE2F4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60487" y="332335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57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_Left Picture+Big Quot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7090321" y="2408238"/>
            <a:ext cx="5420768" cy="1905000"/>
          </a:xfrm>
          <a:prstGeom prst="rect">
            <a:avLst/>
          </a:prstGeom>
        </p:spPr>
        <p:txBody>
          <a:bodyPr anchor="ctr"/>
          <a:lstStyle>
            <a:lvl1pPr algn="ctr">
              <a:defRPr sz="3200" b="0" baseline="0">
                <a:solidFill>
                  <a:srgbClr val="77BF43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0094" y="7008409"/>
            <a:ext cx="11773236" cy="402483"/>
            <a:chOff x="750094" y="7008409"/>
            <a:chExt cx="11773236" cy="40248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17522" y="7053616"/>
              <a:ext cx="1105808" cy="31792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12498384" y="7008409"/>
              <a:ext cx="0" cy="402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 userDrawn="1"/>
          </p:nvSpPr>
          <p:spPr>
            <a:xfrm>
              <a:off x="750094" y="7094234"/>
              <a:ext cx="2009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©2020 </a:t>
              </a:r>
              <a:r>
                <a:rPr lang="en-US" sz="900" dirty="0" err="1">
                  <a:solidFill>
                    <a:schemeClr val="bg1"/>
                  </a:solidFill>
                </a:rPr>
                <a:t>Mimecast</a:t>
              </a:r>
              <a:r>
                <a:rPr lang="en-US" sz="900" dirty="0">
                  <a:solidFill>
                    <a:schemeClr val="bg1"/>
                  </a:solidFill>
                </a:rPr>
                <a:t>. All Rights Reserved.</a:t>
              </a:r>
            </a:p>
          </p:txBody>
        </p:sp>
      </p:grpSp>
      <p:sp>
        <p:nvSpPr>
          <p:cNvPr id="15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28688" y="388938"/>
            <a:ext cx="5318125" cy="64389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 Here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860487" y="332335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627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_Right Picture+Bi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181850" y="388938"/>
            <a:ext cx="5344629" cy="6438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28688" y="2408238"/>
            <a:ext cx="5414004" cy="1905000"/>
          </a:xfrm>
          <a:prstGeom prst="rect">
            <a:avLst/>
          </a:prstGeom>
        </p:spPr>
        <p:txBody>
          <a:bodyPr anchor="ctr"/>
          <a:lstStyle>
            <a:lvl1pPr algn="ctr">
              <a:defRPr sz="3200" b="0" baseline="0">
                <a:solidFill>
                  <a:srgbClr val="EE2F4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7129980" y="332335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490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_Right Picture+Big Quot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164451" y="388938"/>
            <a:ext cx="5368404" cy="64389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6714670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928688" y="2408238"/>
            <a:ext cx="5420768" cy="1905000"/>
          </a:xfrm>
          <a:prstGeom prst="rect">
            <a:avLst/>
          </a:prstGeom>
        </p:spPr>
        <p:txBody>
          <a:bodyPr anchor="ctr"/>
          <a:lstStyle>
            <a:lvl1pPr algn="ctr">
              <a:defRPr sz="3200" b="0" baseline="0">
                <a:solidFill>
                  <a:srgbClr val="77BF43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750094" y="7008409"/>
            <a:ext cx="11773236" cy="402483"/>
            <a:chOff x="750094" y="7008409"/>
            <a:chExt cx="11773236" cy="40248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17522" y="7053616"/>
              <a:ext cx="1105808" cy="317920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 userDrawn="1"/>
          </p:nvCxnSpPr>
          <p:spPr>
            <a:xfrm>
              <a:off x="12498384" y="7008409"/>
              <a:ext cx="0" cy="40248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 userDrawn="1"/>
          </p:nvSpPr>
          <p:spPr>
            <a:xfrm>
              <a:off x="750094" y="7094234"/>
              <a:ext cx="200977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</a:rPr>
                <a:t>©2020 </a:t>
              </a:r>
              <a:r>
                <a:rPr lang="en-US" sz="900" dirty="0" err="1">
                  <a:solidFill>
                    <a:schemeClr val="bg1"/>
                  </a:solidFill>
                </a:rPr>
                <a:t>Mimecast</a:t>
              </a:r>
              <a:r>
                <a:rPr lang="en-US" sz="900" dirty="0">
                  <a:solidFill>
                    <a:schemeClr val="bg1"/>
                  </a:solidFill>
                </a:rPr>
                <a:t>. All Rights Reserved.</a:t>
              </a:r>
            </a:p>
          </p:txBody>
        </p:sp>
      </p:grpSp>
      <p:sp>
        <p:nvSpPr>
          <p:cNvPr id="15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129980" y="332335"/>
            <a:ext cx="5444090" cy="566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084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 &amp; Charts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>
          <a:xfrm flipH="1">
            <a:off x="4950001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5331385" y="388939"/>
            <a:ext cx="7179703" cy="643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tx2"/>
                </a:solidFill>
              </a:defRPr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11430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3pPr>
            <a:lvl4pPr marL="1600200" indent="-228600">
              <a:buClr>
                <a:schemeClr val="accent3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Graph/Table/Chart here.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3645146" cy="1409700"/>
          </a:xfrm>
        </p:spPr>
        <p:txBody>
          <a:bodyPr lIns="0" tIns="0" rIns="0" bIns="0">
            <a:no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0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2141538"/>
            <a:ext cx="364292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tx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70723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 &amp; Charts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4950001" y="388938"/>
            <a:ext cx="5218" cy="6438900"/>
          </a:xfrm>
          <a:prstGeom prst="line">
            <a:avLst/>
          </a:prstGeom>
          <a:ln w="19050">
            <a:solidFill>
              <a:srgbClr val="77B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7"/>
          <p:cNvSpPr>
            <a:spLocks noGrp="1"/>
          </p:cNvSpPr>
          <p:nvPr>
            <p:ph sz="quarter" idx="17" hasCustomPrompt="1"/>
          </p:nvPr>
        </p:nvSpPr>
        <p:spPr>
          <a:xfrm>
            <a:off x="5331385" y="388939"/>
            <a:ext cx="7179703" cy="6438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685800" indent="-228600"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solidFill>
                  <a:schemeClr val="tx2"/>
                </a:solidFill>
              </a:defRPr>
            </a:lvl2pPr>
            <a:lvl3pPr marL="1143000" indent="-228600">
              <a:buClr>
                <a:srgbClr val="EE2F41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3pPr>
            <a:lvl4pPr marL="1600200" indent="-228600">
              <a:buClr>
                <a:schemeClr val="accent3"/>
              </a:buClr>
              <a:buSzPct val="80000"/>
              <a:buFont typeface="Wingdings" panose="05000000000000000000" pitchFamily="2" charset="2"/>
              <a:buChar char="§"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Graph/Table/Chart here.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3645146" cy="1409700"/>
          </a:xfrm>
        </p:spPr>
        <p:txBody>
          <a:bodyPr lIns="0" tIns="0" rIns="0" bIns="0">
            <a:no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000" b="0" i="0" kern="1200" dirty="0">
                <a:solidFill>
                  <a:schemeClr val="bg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2141538"/>
            <a:ext cx="364292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bg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4272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A89080-619A-CB46-AE94-30C5A45F2E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3439422" cy="755967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8688" y="3475038"/>
            <a:ext cx="11582399" cy="15779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801773" rtl="0" eaLnBrk="1" fontAlgn="auto" latinLnBrk="0" hangingPunct="1">
              <a:lnSpc>
                <a:spcPts val="55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6000" b="0" i="0" kern="1200" spc="0" baseline="0" dirty="0">
                <a:solidFill>
                  <a:srgbClr val="EE2F41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33967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3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928688" y="3475038"/>
            <a:ext cx="11582399" cy="15779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801773" rtl="0" eaLnBrk="1" fontAlgn="auto" latinLnBrk="0" hangingPunct="1">
              <a:lnSpc>
                <a:spcPts val="55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6000" b="0" i="0" kern="1200" spc="0" baseline="0" dirty="0">
                <a:solidFill>
                  <a:srgbClr val="77BF43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60884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3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263E41-EFC7-C048-B96F-067AA342CD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439422" cy="7559675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538919" y="4466036"/>
            <a:ext cx="10972169" cy="1687513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marR="0" indent="0" algn="l" defTabSz="801773" rtl="0" eaLnBrk="1" fontAlgn="auto" latinLnBrk="0" hangingPunct="1">
              <a:lnSpc>
                <a:spcPts val="55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8000" b="0" i="0" kern="1200" spc="0" baseline="0" dirty="0">
                <a:solidFill>
                  <a:srgbClr val="201F60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E22EE-8C11-3A4F-A9F2-27B7EED2E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688" y="1112838"/>
            <a:ext cx="2715046" cy="459736"/>
          </a:xfrm>
          <a:prstGeom prst="rect">
            <a:avLst/>
          </a:prstGeom>
        </p:spPr>
      </p:pic>
      <p:sp>
        <p:nvSpPr>
          <p:cNvPr id="7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75448" y="6432551"/>
            <a:ext cx="2703842" cy="501650"/>
          </a:xfrm>
          <a:prstGeom prst="rect">
            <a:avLst/>
          </a:prstGeom>
        </p:spPr>
        <p:txBody>
          <a:bodyPr/>
          <a:lstStyle>
            <a:lvl1pPr marL="0" marR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1800" b="0" i="0" kern="1200" spc="0" baseline="0" dirty="0" smtClean="0">
                <a:solidFill>
                  <a:srgbClr val="201F60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47412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3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28B8DF1-F0FB-8542-A034-42BC40356F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3439422" cy="755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E22EE-8C11-3A4F-A9F2-27B7EED2E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688" y="1112838"/>
            <a:ext cx="2715046" cy="459736"/>
          </a:xfrm>
          <a:prstGeom prst="rect">
            <a:avLst/>
          </a:prstGeom>
        </p:spPr>
      </p:pic>
      <p:sp>
        <p:nvSpPr>
          <p:cNvPr id="8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675448" y="6432551"/>
            <a:ext cx="2703842" cy="501650"/>
          </a:xfrm>
          <a:prstGeom prst="rect">
            <a:avLst/>
          </a:prstGeom>
        </p:spPr>
        <p:txBody>
          <a:bodyPr/>
          <a:lstStyle>
            <a:lvl1pPr marL="0" marR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1800" b="0" i="0" kern="1200" spc="0" baseline="0" dirty="0" smtClean="0">
                <a:solidFill>
                  <a:schemeClr val="bg1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538919" y="4466036"/>
            <a:ext cx="10972169" cy="1687513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marR="0" indent="0" algn="l" defTabSz="801773" rtl="0" eaLnBrk="1" fontAlgn="auto" latinLnBrk="0" hangingPunct="1">
              <a:lnSpc>
                <a:spcPts val="55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8000" b="0" i="0" kern="1200" spc="0" baseline="0" dirty="0">
                <a:solidFill>
                  <a:schemeClr val="bg1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1469073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33">
          <p15:clr>
            <a:srgbClr val="FBAE40"/>
          </p15:clr>
        </p15:guide>
        <p15:guide id="2" pos="433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3439775" cy="75596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Background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E22EE-8C11-3A4F-A9F2-27B7EED2E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688" y="388938"/>
            <a:ext cx="1532574" cy="25950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538919" y="3208338"/>
            <a:ext cx="4041749" cy="287805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marR="0" indent="0" algn="l" defTabSz="8017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8000" b="0" i="0" kern="1200" spc="0" baseline="0" dirty="0">
                <a:solidFill>
                  <a:schemeClr val="tx1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3094161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3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+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3439775" cy="75596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Background Image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E22EE-8C11-3A4F-A9F2-27B7EED2E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688" y="388938"/>
            <a:ext cx="1532574" cy="259508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1538919" y="3208338"/>
            <a:ext cx="4041749" cy="2878055"/>
          </a:xfrm>
          <a:prstGeom prst="rect">
            <a:avLst/>
          </a:prstGeom>
        </p:spPr>
        <p:txBody>
          <a:bodyPr lIns="91440">
            <a:noAutofit/>
          </a:bodyPr>
          <a:lstStyle>
            <a:lvl1pPr marL="0" marR="0" indent="0" algn="l" defTabSz="8017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8000" b="0" i="0" kern="1200" spc="0" baseline="0" dirty="0">
                <a:solidFill>
                  <a:schemeClr val="bg1"/>
                </a:solidFill>
                <a:latin typeface="+mn-lt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2561208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3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Sub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D72ACF8-24BE-4A4F-9914-65BA22852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 lIns="0" tIns="0" rIns="0" bIns="0">
            <a:normAutofit/>
          </a:bodyPr>
          <a:lstStyle>
            <a:lvl1pPr marL="0" indent="0" algn="l" defTabSz="1007886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0" algn="l"/>
              </a:tabLst>
              <a:defRPr lang="en-US" sz="4800" b="0" i="0" kern="1200" dirty="0">
                <a:solidFill>
                  <a:schemeClr val="tx1"/>
                </a:solidFill>
                <a:latin typeface="+mn-lt"/>
                <a:ea typeface="Segoe UI Black" panose="020B0A02040204020203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487277EE-214C-43A5-82F9-7604FDF22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8609" y="1112838"/>
            <a:ext cx="11575332" cy="4491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en-US" sz="2800" b="0" i="0" kern="1200" spc="0" baseline="0" dirty="0">
                <a:solidFill>
                  <a:schemeClr val="tx1"/>
                </a:solidFill>
                <a:latin typeface="+mj-lt"/>
                <a:ea typeface="Segoe UI" charset="0"/>
                <a:cs typeface="Segoe UI" charset="0"/>
              </a:defRPr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marL="0" marR="0" lvl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869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28688" y="403225"/>
            <a:ext cx="11587162" cy="70961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7976" y="7050690"/>
            <a:ext cx="1105808" cy="317920"/>
          </a:xfrm>
          <a:prstGeom prst="rect">
            <a:avLst/>
          </a:prstGeom>
        </p:spPr>
      </p:pic>
      <p:cxnSp>
        <p:nvCxnSpPr>
          <p:cNvPr id="18" name="Straight Connector 17"/>
          <p:cNvCxnSpPr/>
          <p:nvPr userDrawn="1"/>
        </p:nvCxnSpPr>
        <p:spPr>
          <a:xfrm>
            <a:off x="12498384" y="7008409"/>
            <a:ext cx="0" cy="402483"/>
          </a:xfrm>
          <a:prstGeom prst="line">
            <a:avLst/>
          </a:prstGeom>
          <a:ln w="12700">
            <a:solidFill>
              <a:srgbClr val="201F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hape 29"/>
          <p:cNvSpPr/>
          <p:nvPr userDrawn="1"/>
        </p:nvSpPr>
        <p:spPr>
          <a:xfrm>
            <a:off x="12598286" y="7081410"/>
            <a:ext cx="495544" cy="2564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spcBef>
                <a:spcPts val="4500"/>
              </a:spcBef>
              <a:defRPr sz="2800">
                <a:solidFill>
                  <a:srgbClr val="797979"/>
                </a:solidFill>
              </a:defRPr>
            </a:pPr>
            <a:fld id="{86CB4B4D-7CA3-9044-876B-883B54F8677D}" type="slidenum">
              <a:rPr sz="1000" b="0" i="0">
                <a:solidFill>
                  <a:srgbClr val="232930"/>
                </a:solidFill>
                <a:latin typeface="Calibri" charset="0"/>
                <a:ea typeface="Calibri" charset="0"/>
                <a:cs typeface="Calibri" charset="0"/>
              </a:rPr>
              <a:pPr>
                <a:spcBef>
                  <a:spcPts val="4500"/>
                </a:spcBef>
                <a:defRPr sz="2800">
                  <a:solidFill>
                    <a:srgbClr val="797979"/>
                  </a:solidFill>
                </a:defRPr>
              </a:pPr>
              <a:t>‹#›</a:t>
            </a:fld>
            <a:r>
              <a:rPr sz="1000" b="0" i="0" dirty="0">
                <a:solidFill>
                  <a:srgbClr val="232930"/>
                </a:solidFill>
                <a:latin typeface="Calibri" charset="0"/>
                <a:ea typeface="Calibri" charset="0"/>
                <a:cs typeface="Calibri" charset="0"/>
              </a:rPr>
              <a:t>￼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750094" y="7094234"/>
            <a:ext cx="2009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©2020 </a:t>
            </a:r>
            <a:r>
              <a:rPr lang="en-US" sz="900" dirty="0" err="1"/>
              <a:t>Mimecast</a:t>
            </a:r>
            <a:r>
              <a:rPr lang="en-US" sz="900" dirty="0"/>
              <a:t>. All Rights Reserved.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28688" y="1798638"/>
            <a:ext cx="11587162" cy="50101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75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225" r:id="rId2"/>
    <p:sldLayoutId id="2147484218" r:id="rId3"/>
    <p:sldLayoutId id="2147484184" r:id="rId4"/>
    <p:sldLayoutId id="2147484186" r:id="rId5"/>
    <p:sldLayoutId id="2147484185" r:id="rId6"/>
    <p:sldLayoutId id="2147484234" r:id="rId7"/>
    <p:sldLayoutId id="2147484235" r:id="rId8"/>
    <p:sldLayoutId id="2147484187" r:id="rId9"/>
    <p:sldLayoutId id="2147484194" r:id="rId10"/>
    <p:sldLayoutId id="2147484236" r:id="rId11"/>
    <p:sldLayoutId id="2147484193" r:id="rId12"/>
    <p:sldLayoutId id="2147484243" r:id="rId13"/>
    <p:sldLayoutId id="2147484244" r:id="rId14"/>
    <p:sldLayoutId id="2147484188" r:id="rId15"/>
    <p:sldLayoutId id="2147484245" r:id="rId16"/>
    <p:sldLayoutId id="2147484246" r:id="rId17"/>
    <p:sldLayoutId id="2147484247" r:id="rId18"/>
    <p:sldLayoutId id="2147484248" r:id="rId19"/>
    <p:sldLayoutId id="2147484199" r:id="rId20"/>
    <p:sldLayoutId id="2147484200" r:id="rId21"/>
    <p:sldLayoutId id="2147484227" r:id="rId22"/>
    <p:sldLayoutId id="2147484228" r:id="rId23"/>
    <p:sldLayoutId id="2147484196" r:id="rId24"/>
    <p:sldLayoutId id="2147484223" r:id="rId25"/>
    <p:sldLayoutId id="2147484226" r:id="rId26"/>
    <p:sldLayoutId id="2147484197" r:id="rId27"/>
    <p:sldLayoutId id="2147484207" r:id="rId28"/>
    <p:sldLayoutId id="2147484241" r:id="rId29"/>
    <p:sldLayoutId id="2147484221" r:id="rId30"/>
    <p:sldLayoutId id="2147484242" r:id="rId31"/>
    <p:sldLayoutId id="2147484219" r:id="rId32"/>
    <p:sldLayoutId id="2147484222" r:id="rId33"/>
    <p:sldLayoutId id="2147484204" r:id="rId34"/>
    <p:sldLayoutId id="2147484220" r:id="rId35"/>
    <p:sldLayoutId id="2147484230" r:id="rId36"/>
    <p:sldLayoutId id="2147484232" r:id="rId37"/>
    <p:sldLayoutId id="2147484231" r:id="rId38"/>
    <p:sldLayoutId id="2147484233" r:id="rId39"/>
    <p:sldLayoutId id="2147484237" r:id="rId40"/>
    <p:sldLayoutId id="2147484238" r:id="rId41"/>
    <p:sldLayoutId id="2147484239" r:id="rId42"/>
    <p:sldLayoutId id="2147484240" r:id="rId43"/>
    <p:sldLayoutId id="2147484215" r:id="rId44"/>
    <p:sldLayoutId id="2147484229" r:id="rId45"/>
    <p:sldLayoutId id="2147484211" r:id="rId46"/>
    <p:sldLayoutId id="2147484212" r:id="rId47"/>
  </p:sldLayoutIdLst>
  <p:hf hdr="0" ftr="0" dt="0"/>
  <p:txStyles>
    <p:titleStyle>
      <a:lvl1pPr marL="0" algn="l" defTabSz="1007886" rtl="0" eaLnBrk="1" latinLnBrk="0" hangingPunct="1">
        <a:lnSpc>
          <a:spcPct val="100000"/>
        </a:lnSpc>
        <a:spcBef>
          <a:spcPct val="0"/>
        </a:spcBef>
        <a:buNone/>
        <a:defRPr lang="en-US" sz="4800" b="0" i="0" kern="1200" dirty="0">
          <a:solidFill>
            <a:schemeClr val="tx1"/>
          </a:solidFill>
          <a:latin typeface="+mn-lt"/>
          <a:ea typeface="Segoe UI Black" panose="020B0A02040204020203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0" indent="228600" algn="l" defTabSz="914400" rtl="0" eaLnBrk="1" latinLnBrk="0" hangingPunct="1">
        <a:lnSpc>
          <a:spcPct val="100000"/>
        </a:lnSpc>
        <a:spcBef>
          <a:spcPts val="500"/>
        </a:spcBef>
        <a:buClr>
          <a:srgbClr val="77BF43"/>
        </a:buClr>
        <a:buSzPct val="80000"/>
        <a:buFont typeface="Wingdings" panose="05000000000000000000" pitchFamily="2" charset="2"/>
        <a:buChar char="§"/>
        <a:defRPr lang="en-US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4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§"/>
        <a:defRPr lang="en-US" sz="16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687388" indent="-225425" algn="l" defTabSz="914400" rtl="0" eaLnBrk="1" latinLnBrk="0" hangingPunct="1">
        <a:lnSpc>
          <a:spcPct val="100000"/>
        </a:lnSpc>
        <a:spcBef>
          <a:spcPts val="500"/>
        </a:spcBef>
        <a:buClr>
          <a:srgbClr val="FFC000"/>
        </a:buClr>
        <a:buFont typeface="Wingdings" panose="05000000000000000000" pitchFamily="2" charset="2"/>
        <a:buChar char="§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7013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33">
          <p15:clr>
            <a:srgbClr val="F26B43"/>
          </p15:clr>
        </p15:guide>
        <p15:guide id="2" pos="4233">
          <p15:clr>
            <a:srgbClr val="F26B43"/>
          </p15:clr>
        </p15:guide>
        <p15:guide id="3" orient="horz" pos="701">
          <p15:clr>
            <a:srgbClr val="F26B43"/>
          </p15:clr>
        </p15:guide>
        <p15:guide id="4" orient="horz" pos="245">
          <p15:clr>
            <a:srgbClr val="F26B43"/>
          </p15:clr>
        </p15:guide>
        <p15:guide id="5" orient="horz" pos="4301">
          <p15:clr>
            <a:srgbClr val="F26B43"/>
          </p15:clr>
        </p15:guide>
        <p15:guide id="6" orient="horz" pos="4493">
          <p15:clr>
            <a:srgbClr val="F26B43"/>
          </p15:clr>
        </p15:guide>
        <p15:guide id="7" orient="horz" pos="4593">
          <p15:clr>
            <a:srgbClr val="F26B43"/>
          </p15:clr>
        </p15:guide>
        <p15:guide id="8" pos="585">
          <p15:clr>
            <a:srgbClr val="F26B43"/>
          </p15:clr>
        </p15:guide>
        <p15:guide id="9" pos="7881">
          <p15:clr>
            <a:srgbClr val="F26B43"/>
          </p15:clr>
        </p15:guide>
        <p15:guide id="10" orient="horz" pos="2021">
          <p15:clr>
            <a:srgbClr val="F26B43"/>
          </p15:clr>
        </p15:guide>
        <p15:guide id="11" orient="horz" pos="1349">
          <p15:clr>
            <a:srgbClr val="F26B43"/>
          </p15:clr>
        </p15:guide>
        <p15:guide id="13" pos="1065">
          <p15:clr>
            <a:srgbClr val="F26B43"/>
          </p15:clr>
        </p15:guide>
        <p15:guide id="14" pos="96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emf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6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Monkirta Pursuit NC" panose="02040503050101080101" pitchFamily="18" charset="77"/>
              </a:rPr>
              <a:t>Knight</a:t>
            </a:r>
            <a:r>
              <a:rPr lang="en-US" dirty="0">
                <a:solidFill>
                  <a:schemeClr val="accent3"/>
                </a:solidFill>
                <a:latin typeface="Monkirta Pursuit NC" panose="02040503050101080101" pitchFamily="18" charset="77"/>
              </a:rPr>
              <a:t>|</a:t>
            </a:r>
            <a:r>
              <a:rPr lang="en-US" b="1" dirty="0">
                <a:solidFill>
                  <a:schemeClr val="bg1"/>
                </a:solidFill>
                <a:latin typeface="Monkirta Pursuit NC" panose="02040503050101080101" pitchFamily="18" charset="77"/>
              </a:rPr>
              <a:t>Cast</a:t>
            </a:r>
          </a:p>
          <a:p>
            <a:r>
              <a:rPr lang="en-US" dirty="0"/>
              <a:t>Malicious Website</a:t>
            </a:r>
          </a:p>
          <a:p>
            <a:r>
              <a:rPr lang="en-US" dirty="0"/>
              <a:t>Identification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00BFD0B-14FF-4644-8E02-91ECF7B8D1A3}"/>
              </a:ext>
            </a:extLst>
          </p:cNvPr>
          <p:cNvSpPr txBox="1">
            <a:spLocks/>
          </p:cNvSpPr>
          <p:nvPr/>
        </p:nvSpPr>
        <p:spPr>
          <a:xfrm>
            <a:off x="1685837" y="5821537"/>
            <a:ext cx="3083590" cy="3111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0" algn="l" defTabSz="801773" rtl="0" eaLnBrk="1" fontAlgn="auto" latinLnBrk="0" hangingPunct="1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egoe UI Light" panose="020B0502040204020203" pitchFamily="34" charset="0"/>
              <a:buNone/>
              <a:tabLst/>
              <a:defRPr lang="en-US" sz="1800" b="0" i="0" kern="1200" spc="0" baseline="0" dirty="0" smtClean="0">
                <a:solidFill>
                  <a:schemeClr val="bg1"/>
                </a:solidFill>
                <a:latin typeface="+mn-lt"/>
                <a:ea typeface="Segoe UI" charset="0"/>
                <a:cs typeface="Segoe UI" charset="0"/>
              </a:defRPr>
            </a:lvl1pPr>
            <a:lvl2pPr marL="0" indent="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77BF43"/>
              </a:buClr>
              <a:buSzPct val="80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indent="-234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/>
              <a:t>Domenico Vitale - Knight|Cast presentation 2021</a:t>
            </a:r>
          </a:p>
        </p:txBody>
      </p:sp>
    </p:spTree>
    <p:extLst>
      <p:ext uri="{BB962C8B-B14F-4D97-AF65-F5344CB8AC3E}">
        <p14:creationId xmlns:p14="http://schemas.microsoft.com/office/powerpoint/2010/main" val="2407157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8DC4716-A589-154B-9750-45D99523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" y="0"/>
            <a:ext cx="13439775" cy="1849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4025D4-33C7-FF46-827D-C4BABA1D5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2" y="6140435"/>
            <a:ext cx="13439775" cy="1419240"/>
          </a:xfrm>
          <a:prstGeom prst="rect">
            <a:avLst/>
          </a:prstGeom>
        </p:spPr>
      </p:pic>
      <p:pic>
        <p:nvPicPr>
          <p:cNvPr id="25" name="Graphic 24" descr="Immunity outline">
            <a:extLst>
              <a:ext uri="{FF2B5EF4-FFF2-40B4-BE49-F238E27FC236}">
                <a16:creationId xmlns:a16="http://schemas.microsoft.com/office/drawing/2014/main" id="{2F0C5121-859F-DC49-BB1F-2D77CBDED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0091" y="3166347"/>
            <a:ext cx="949113" cy="9491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681ACE-C9E6-2848-A6FB-876F9500BCD7}"/>
              </a:ext>
            </a:extLst>
          </p:cNvPr>
          <p:cNvSpPr txBox="1"/>
          <p:nvPr/>
        </p:nvSpPr>
        <p:spPr>
          <a:xfrm>
            <a:off x="3935546" y="4049933"/>
            <a:ext cx="1638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Possible Threat</a:t>
            </a:r>
          </a:p>
        </p:txBody>
      </p:sp>
      <p:pic>
        <p:nvPicPr>
          <p:cNvPr id="30" name="Graphic 29" descr="Database with solid fill">
            <a:extLst>
              <a:ext uri="{FF2B5EF4-FFF2-40B4-BE49-F238E27FC236}">
                <a16:creationId xmlns:a16="http://schemas.microsoft.com/office/drawing/2014/main" id="{067FAE0F-318E-FF47-BD5A-45917CCFF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2269" y="3773800"/>
            <a:ext cx="1818057" cy="1818057"/>
          </a:xfrm>
          <a:prstGeom prst="rect">
            <a:avLst/>
          </a:prstGeom>
        </p:spPr>
      </p:pic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EAC78537-E528-CA49-8E78-224FF53E4784}"/>
              </a:ext>
            </a:extLst>
          </p:cNvPr>
          <p:cNvSpPr/>
          <p:nvPr/>
        </p:nvSpPr>
        <p:spPr>
          <a:xfrm>
            <a:off x="10885038" y="2661801"/>
            <a:ext cx="2157577" cy="1212204"/>
          </a:xfrm>
          <a:prstGeom prst="wedgeRectCallou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31775" indent="-136525">
              <a:buFont typeface="Arial" panose="020B0604020202020204" pitchFamily="34" charset="0"/>
              <a:buChar char="•"/>
            </a:pPr>
            <a:r>
              <a:rPr lang="en-GB" dirty="0"/>
              <a:t>Domain info</a:t>
            </a:r>
          </a:p>
          <a:p>
            <a:pPr marL="231775" indent="-136525">
              <a:buFont typeface="Arial" panose="020B0604020202020204" pitchFamily="34" charset="0"/>
              <a:buChar char="•"/>
            </a:pPr>
            <a:r>
              <a:rPr lang="en-GB" dirty="0"/>
              <a:t>Threat info</a:t>
            </a:r>
          </a:p>
          <a:p>
            <a:pPr marL="231775" indent="-136525">
              <a:buFont typeface="Arial" panose="020B0604020202020204" pitchFamily="34" charset="0"/>
              <a:buChar char="•"/>
            </a:pPr>
            <a:r>
              <a:rPr lang="en-GB" dirty="0"/>
              <a:t>Previous reports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92BB1-7BC6-8540-84C5-AF8004DB29AB}"/>
              </a:ext>
            </a:extLst>
          </p:cNvPr>
          <p:cNvSpPr txBox="1"/>
          <p:nvPr/>
        </p:nvSpPr>
        <p:spPr>
          <a:xfrm>
            <a:off x="5785689" y="3319023"/>
            <a:ext cx="2496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Monkirta Pursuit NC" panose="02040503050101080101" pitchFamily="18" charset="77"/>
              </a:rPr>
              <a:t>Knight</a:t>
            </a:r>
            <a:r>
              <a:rPr lang="en-GB" sz="3200" dirty="0">
                <a:solidFill>
                  <a:schemeClr val="accent3"/>
                </a:solidFill>
                <a:latin typeface="Monkirta Pursuit NC" panose="02040503050101080101" pitchFamily="18" charset="77"/>
              </a:rPr>
              <a:t>|</a:t>
            </a:r>
            <a:r>
              <a:rPr lang="en-GB" sz="3200" b="1" dirty="0">
                <a:solidFill>
                  <a:schemeClr val="bg1"/>
                </a:solidFill>
                <a:latin typeface="Monkirta Pursuit NC" panose="02040503050101080101" pitchFamily="18" charset="77"/>
              </a:rPr>
              <a:t>Cast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30C7FD-E520-894B-89B3-A0B97492AE05}"/>
              </a:ext>
            </a:extLst>
          </p:cNvPr>
          <p:cNvSpPr txBox="1"/>
          <p:nvPr/>
        </p:nvSpPr>
        <p:spPr>
          <a:xfrm>
            <a:off x="10490672" y="5404166"/>
            <a:ext cx="15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Data Platform</a:t>
            </a:r>
          </a:p>
        </p:txBody>
      </p:sp>
      <p:pic>
        <p:nvPicPr>
          <p:cNvPr id="34" name="Graphic 33" descr="Internet with solid fill">
            <a:extLst>
              <a:ext uri="{FF2B5EF4-FFF2-40B4-BE49-F238E27FC236}">
                <a16:creationId xmlns:a16="http://schemas.microsoft.com/office/drawing/2014/main" id="{73634329-04AF-1C44-BC77-AD5461B44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431" y="3407692"/>
            <a:ext cx="2311461" cy="231146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E6E5A5-5FE9-F64D-8A55-67B4608528D6}"/>
              </a:ext>
            </a:extLst>
          </p:cNvPr>
          <p:cNvSpPr txBox="1"/>
          <p:nvPr/>
        </p:nvSpPr>
        <p:spPr>
          <a:xfrm>
            <a:off x="514728" y="5244458"/>
            <a:ext cx="2869811" cy="36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Brand Exploit Protect (BEP)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C1F77E-6F05-0E49-884A-A198909578EF}"/>
              </a:ext>
            </a:extLst>
          </p:cNvPr>
          <p:cNvCxnSpPr>
            <a:cxnSpLocks/>
          </p:cNvCxnSpPr>
          <p:nvPr/>
        </p:nvCxnSpPr>
        <p:spPr>
          <a:xfrm>
            <a:off x="7922789" y="4780181"/>
            <a:ext cx="2567883" cy="0"/>
          </a:xfrm>
          <a:prstGeom prst="straightConnector1">
            <a:avLst/>
          </a:prstGeom>
          <a:ln w="635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F72A4F4-CD20-4B48-95E5-69ADBEEB6DA3}"/>
              </a:ext>
            </a:extLst>
          </p:cNvPr>
          <p:cNvSpPr txBox="1"/>
          <p:nvPr/>
        </p:nvSpPr>
        <p:spPr>
          <a:xfrm>
            <a:off x="8362123" y="4410849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Cross Reference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45A936-C40D-3B4B-8085-23846EFBF2C9}"/>
              </a:ext>
            </a:extLst>
          </p:cNvPr>
          <p:cNvCxnSpPr/>
          <p:nvPr/>
        </p:nvCxnSpPr>
        <p:spPr>
          <a:xfrm>
            <a:off x="3384539" y="4410849"/>
            <a:ext cx="2740220" cy="8416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26D14D-E280-4146-B071-0C13B69C0D80}"/>
              </a:ext>
            </a:extLst>
          </p:cNvPr>
          <p:cNvCxnSpPr>
            <a:cxnSpLocks/>
          </p:cNvCxnSpPr>
          <p:nvPr/>
        </p:nvCxnSpPr>
        <p:spPr>
          <a:xfrm flipH="1">
            <a:off x="3384537" y="4861154"/>
            <a:ext cx="27402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CAE6CFDA-0006-0B4D-AE2A-E67224FF3D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4908" y="5186764"/>
            <a:ext cx="953671" cy="95367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843EEC-6062-E844-8311-94C9017560F6}"/>
              </a:ext>
            </a:extLst>
          </p:cNvPr>
          <p:cNvSpPr txBox="1"/>
          <p:nvPr/>
        </p:nvSpPr>
        <p:spPr>
          <a:xfrm>
            <a:off x="4394908" y="4879721"/>
            <a:ext cx="95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Report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DD9EC7-ABA1-0C43-96CC-89643A6E0076}"/>
              </a:ext>
            </a:extLst>
          </p:cNvPr>
          <p:cNvSpPr txBox="1"/>
          <p:nvPr/>
        </p:nvSpPr>
        <p:spPr>
          <a:xfrm>
            <a:off x="6551860" y="5505281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Analysis</a:t>
            </a:r>
          </a:p>
        </p:txBody>
      </p:sp>
      <p:pic>
        <p:nvPicPr>
          <p:cNvPr id="43" name="Graphic 42" descr="Medieval Armor with solid fill">
            <a:extLst>
              <a:ext uri="{FF2B5EF4-FFF2-40B4-BE49-F238E27FC236}">
                <a16:creationId xmlns:a16="http://schemas.microsoft.com/office/drawing/2014/main" id="{8286F1C2-33F6-8345-8555-9F2AB4F49A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6520" y="3794497"/>
            <a:ext cx="1818045" cy="1818045"/>
          </a:xfrm>
          <a:prstGeom prst="rect">
            <a:avLst/>
          </a:prstGeom>
        </p:spPr>
      </p:pic>
      <p:pic>
        <p:nvPicPr>
          <p:cNvPr id="44" name="Graphic 43" descr="Immunity outline">
            <a:extLst>
              <a:ext uri="{FF2B5EF4-FFF2-40B4-BE49-F238E27FC236}">
                <a16:creationId xmlns:a16="http://schemas.microsoft.com/office/drawing/2014/main" id="{0FF93789-90A6-EE4D-813F-0A98196C2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2403" y="1407069"/>
            <a:ext cx="949113" cy="94911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47EDE64-21A7-C74C-AB45-28285EDA2786}"/>
              </a:ext>
            </a:extLst>
          </p:cNvPr>
          <p:cNvSpPr txBox="1"/>
          <p:nvPr/>
        </p:nvSpPr>
        <p:spPr>
          <a:xfrm>
            <a:off x="6187858" y="2290655"/>
            <a:ext cx="163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Possible Threat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6EF91-A70C-604E-BD4A-BF3FB64DAE1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033787" y="2755747"/>
            <a:ext cx="0" cy="563276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Graphic 4" descr="Download from cloud with solid fill">
            <a:extLst>
              <a:ext uri="{FF2B5EF4-FFF2-40B4-BE49-F238E27FC236}">
                <a16:creationId xmlns:a16="http://schemas.microsoft.com/office/drawing/2014/main" id="{350384DB-9F0C-324C-A889-D6F1FD497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14519" y="800448"/>
            <a:ext cx="1491224" cy="149122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B333C85-C42A-D04D-B26D-19F2073F61CB}"/>
              </a:ext>
            </a:extLst>
          </p:cNvPr>
          <p:cNvSpPr txBox="1"/>
          <p:nvPr/>
        </p:nvSpPr>
        <p:spPr>
          <a:xfrm>
            <a:off x="4775332" y="646412"/>
            <a:ext cx="316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Newly Registered Domains DB</a:t>
            </a:r>
          </a:p>
        </p:txBody>
      </p:sp>
    </p:spTree>
    <p:extLst>
      <p:ext uri="{BB962C8B-B14F-4D97-AF65-F5344CB8AC3E}">
        <p14:creationId xmlns:p14="http://schemas.microsoft.com/office/powerpoint/2010/main" val="389521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8DC4716-A589-154B-9750-45D99523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" y="0"/>
            <a:ext cx="13439775" cy="1849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4025D4-33C7-FF46-827D-C4BABA1D5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" y="6140435"/>
            <a:ext cx="13439775" cy="141924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40B5152-734C-9345-B3FD-367FF35EF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365" y="3020251"/>
            <a:ext cx="3645146" cy="14097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kirta Pursuit NC" panose="02040503050101080101" pitchFamily="18" charset="77"/>
              </a:rPr>
              <a:t>Knight</a:t>
            </a:r>
            <a:r>
              <a:rPr lang="en-US" dirty="0">
                <a:solidFill>
                  <a:srgbClr val="FF0000"/>
                </a:solidFill>
                <a:latin typeface="Monkirta Pursuit NC" panose="02040503050101080101" pitchFamily="18" charset="77"/>
              </a:rPr>
              <a:t>|</a:t>
            </a:r>
            <a:r>
              <a:rPr lang="en-US" b="1" dirty="0">
                <a:latin typeface="Monkirta Pursuit NC" panose="02040503050101080101" pitchFamily="18" charset="77"/>
              </a:rPr>
              <a:t>Cast</a:t>
            </a:r>
            <a:br>
              <a:rPr lang="en-US" b="1" dirty="0">
                <a:latin typeface="Monkirta Pursuit NC" panose="02040503050101080101" pitchFamily="18" charset="77"/>
              </a:rPr>
            </a:br>
            <a:r>
              <a:rPr lang="en-US" dirty="0"/>
              <a:t>Impact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5CD514E-B1FC-2A49-8BDF-3285FA0FDBCD}"/>
              </a:ext>
            </a:extLst>
          </p:cNvPr>
          <p:cNvGrpSpPr/>
          <p:nvPr/>
        </p:nvGrpSpPr>
        <p:grpSpPr>
          <a:xfrm>
            <a:off x="5351130" y="913340"/>
            <a:ext cx="3818898" cy="3596841"/>
            <a:chOff x="1210248" y="3230827"/>
            <a:chExt cx="2843778" cy="2685210"/>
          </a:xfrm>
        </p:grpSpPr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0AF4A6DB-D78F-4A46-86B4-AB925DA1BFB7}"/>
                </a:ext>
              </a:extLst>
            </p:cNvPr>
            <p:cNvSpPr txBox="1">
              <a:spLocks/>
            </p:cNvSpPr>
            <p:nvPr/>
          </p:nvSpPr>
          <p:spPr>
            <a:xfrm>
              <a:off x="1210248" y="5357663"/>
              <a:ext cx="2843778" cy="558374"/>
            </a:xfrm>
            <a:prstGeom prst="rect">
              <a:avLst/>
            </a:prstGeom>
          </p:spPr>
          <p:txBody>
            <a:bodyPr vert="horz" lIns="100769" tIns="50385" rIns="100769" bIns="50385" rtlCol="0"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b="0" i="0" kern="1200" spc="-150">
                  <a:solidFill>
                    <a:srgbClr val="22265A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 marL="457189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 spc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defRPr>
              </a:lvl3pPr>
              <a:lvl4pPr marL="1371566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200" b="0" i="1" kern="1200" spc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defRPr>
              </a:lvl4pPr>
              <a:lvl5pPr marL="1828755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000" b="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lnSpc>
                  <a:spcPct val="100000"/>
                </a:lnSpc>
                <a:spcAft>
                  <a:spcPct val="0"/>
                </a:spcAft>
              </a:pPr>
              <a:r>
                <a:rPr lang="en-US" sz="1600" b="1" spc="331" dirty="0">
                  <a:solidFill>
                    <a:schemeClr val="bg1"/>
                  </a:solidFill>
                </a:rPr>
                <a:t>TIME SAVED WITH TOOL AND MANUAL REVIEW AND REPORT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1BE75E7-187C-F649-916F-EBEC5FD61A22}"/>
                </a:ext>
              </a:extLst>
            </p:cNvPr>
            <p:cNvGrpSpPr/>
            <p:nvPr/>
          </p:nvGrpSpPr>
          <p:grpSpPr>
            <a:xfrm>
              <a:off x="1650762" y="3230827"/>
              <a:ext cx="1977060" cy="1968577"/>
              <a:chOff x="1650762" y="3230827"/>
              <a:chExt cx="1977060" cy="1968577"/>
            </a:xfrm>
          </p:grpSpPr>
          <p:sp>
            <p:nvSpPr>
              <p:cNvPr id="31" name="Circle">
                <a:extLst>
                  <a:ext uri="{FF2B5EF4-FFF2-40B4-BE49-F238E27FC236}">
                    <a16:creationId xmlns:a16="http://schemas.microsoft.com/office/drawing/2014/main" id="{7D137C32-6507-664C-9FBE-040C1A0E4F78}"/>
                  </a:ext>
                </a:extLst>
              </p:cNvPr>
              <p:cNvSpPr/>
              <p:nvPr/>
            </p:nvSpPr>
            <p:spPr>
              <a:xfrm>
                <a:off x="1659265" y="3230848"/>
                <a:ext cx="1968557" cy="1968556"/>
              </a:xfrm>
              <a:prstGeom prst="ellipse">
                <a:avLst/>
              </a:prstGeom>
              <a:ln w="25400">
                <a:solidFill>
                  <a:srgbClr val="E1E3E2"/>
                </a:solidFill>
                <a:miter lim="400000"/>
              </a:ln>
            </p:spPr>
            <p:txBody>
              <a:bodyPr lIns="55983" tIns="55983" rIns="55983" bIns="55983" anchor="ctr"/>
              <a:lstStyle/>
              <a:p>
                <a:pPr algn="ctr" fontAlgn="base">
                  <a:lnSpc>
                    <a:spcPct val="120000"/>
                  </a:lnSpc>
                  <a:spcAft>
                    <a:spcPct val="0"/>
                  </a:spcAft>
                  <a:defRPr sz="3200" spc="64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 sz="3526" spc="71">
                  <a:solidFill>
                    <a:srgbClr val="5E5E5E"/>
                  </a:solidFill>
                  <a:latin typeface="Helvetica Neue"/>
                  <a:sym typeface="Helvetica Neue"/>
                </a:endParaRPr>
              </a:p>
            </p:txBody>
          </p:sp>
          <p:sp>
            <p:nvSpPr>
              <p:cNvPr id="32" name="Line">
                <a:extLst>
                  <a:ext uri="{FF2B5EF4-FFF2-40B4-BE49-F238E27FC236}">
                    <a16:creationId xmlns:a16="http://schemas.microsoft.com/office/drawing/2014/main" id="{D43D1BEE-B1D1-724B-9CE7-7CCE4CB5AEE2}"/>
                  </a:ext>
                </a:extLst>
              </p:cNvPr>
              <p:cNvSpPr/>
              <p:nvPr/>
            </p:nvSpPr>
            <p:spPr>
              <a:xfrm>
                <a:off x="2633223" y="3230827"/>
                <a:ext cx="978765" cy="9830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5" h="21501" extrusionOk="0">
                    <a:moveTo>
                      <a:pt x="0" y="3"/>
                    </a:moveTo>
                    <a:cubicBezTo>
                      <a:pt x="5565" y="-99"/>
                      <a:pt x="11119" y="2065"/>
                      <a:pt x="15328" y="6309"/>
                    </a:cubicBezTo>
                    <a:cubicBezTo>
                      <a:pt x="19503" y="10519"/>
                      <a:pt x="21600" y="16003"/>
                      <a:pt x="21555" y="21501"/>
                    </a:cubicBezTo>
                  </a:path>
                </a:pathLst>
              </a:custGeom>
              <a:ln w="76200">
                <a:solidFill>
                  <a:srgbClr val="77BF43"/>
                </a:solidFill>
                <a:miter lim="400000"/>
              </a:ln>
            </p:spPr>
            <p:txBody>
              <a:bodyPr lIns="55983" tIns="55983" rIns="55983" bIns="55983" anchor="ctr"/>
              <a:lstStyle/>
              <a:p>
                <a:pPr algn="ctr" fontAlgn="base">
                  <a:lnSpc>
                    <a:spcPct val="120000"/>
                  </a:lnSpc>
                  <a:spcAft>
                    <a:spcPct val="0"/>
                  </a:spcAft>
                  <a:defRPr sz="3200" spc="64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 sz="3526" spc="71" dirty="0">
                  <a:solidFill>
                    <a:srgbClr val="5E5E5E"/>
                  </a:solidFill>
                  <a:latin typeface="Helvetica Neue"/>
                  <a:sym typeface="Helvetica Neue"/>
                </a:endParaRPr>
              </a:p>
            </p:txBody>
          </p:sp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E4AFDFE3-D975-6443-AFD2-66CBDD291F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0762" y="4004761"/>
                <a:ext cx="1944106" cy="58148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rgbClr val="22265A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fontAlgn="base">
                  <a:spcAft>
                    <a:spcPct val="0"/>
                  </a:spcAft>
                </a:pPr>
                <a:r>
                  <a:rPr lang="en-US" sz="3967" b="1" dirty="0">
                    <a:solidFill>
                      <a:schemeClr val="bg1"/>
                    </a:solidFill>
                    <a:latin typeface="Calibri"/>
                  </a:rPr>
                  <a:t>45%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F4FC26F-5FE4-9A4A-9536-6BC0656408FB}"/>
              </a:ext>
            </a:extLst>
          </p:cNvPr>
          <p:cNvGrpSpPr/>
          <p:nvPr/>
        </p:nvGrpSpPr>
        <p:grpSpPr>
          <a:xfrm>
            <a:off x="9089674" y="3108549"/>
            <a:ext cx="3478367" cy="3657007"/>
            <a:chOff x="7003144" y="3262739"/>
            <a:chExt cx="2593285" cy="2726469"/>
          </a:xfrm>
        </p:grpSpPr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433F9AC1-7140-904D-BBF3-7606F4677BB1}"/>
                </a:ext>
              </a:extLst>
            </p:cNvPr>
            <p:cNvSpPr txBox="1">
              <a:spLocks/>
            </p:cNvSpPr>
            <p:nvPr/>
          </p:nvSpPr>
          <p:spPr>
            <a:xfrm>
              <a:off x="7003144" y="5430834"/>
              <a:ext cx="2593285" cy="558374"/>
            </a:xfrm>
            <a:prstGeom prst="rect">
              <a:avLst/>
            </a:prstGeom>
          </p:spPr>
          <p:txBody>
            <a:bodyPr vert="horz" lIns="100769" tIns="50385" rIns="100769" bIns="50385" rtlCol="0">
              <a:noAutofit/>
            </a:bodyPr>
            <a:lstStyle>
              <a:lvl1pPr marL="0" indent="0" algn="l" defTabSz="914377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None/>
                <a:defRPr sz="2800" b="0" i="0" kern="1200" spc="-150">
                  <a:solidFill>
                    <a:srgbClr val="22265A"/>
                  </a:solidFill>
                  <a:latin typeface="Calibri Light" charset="0"/>
                  <a:ea typeface="Calibri Light" charset="0"/>
                  <a:cs typeface="Calibri Light" charset="0"/>
                </a:defRPr>
              </a:lvl1pPr>
              <a:lvl2pPr marL="457189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 spc="0">
                  <a:solidFill>
                    <a:schemeClr val="tx1"/>
                  </a:solidFill>
                  <a:latin typeface="Calibri Light" charset="0"/>
                  <a:ea typeface="Calibri Light" charset="0"/>
                  <a:cs typeface="Calibri Light" charset="0"/>
                </a:defRPr>
              </a:lvl3pPr>
              <a:lvl4pPr marL="1371566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200" b="0" i="1" kern="1200" spc="0">
                  <a:solidFill>
                    <a:schemeClr val="tx1"/>
                  </a:solidFill>
                  <a:latin typeface="Calibri" charset="0"/>
                  <a:ea typeface="Calibri" charset="0"/>
                  <a:cs typeface="Calibri" charset="0"/>
                </a:defRPr>
              </a:lvl4pPr>
              <a:lvl5pPr marL="1828755" indent="0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000" b="0" kern="1200" spc="3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37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26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14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lnSpc>
                  <a:spcPct val="100000"/>
                </a:lnSpc>
                <a:spcAft>
                  <a:spcPct val="0"/>
                </a:spcAft>
              </a:pPr>
              <a:r>
                <a:rPr lang="en-US" sz="1800" b="1" spc="331" dirty="0">
                  <a:solidFill>
                    <a:schemeClr val="bg1"/>
                  </a:solidFill>
                </a:rPr>
                <a:t>TIME SAVED WITH TOOL AND AUTOMATIC REPORT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44A4F57-1BC5-6244-BB6D-316B3B386D9C}"/>
                </a:ext>
              </a:extLst>
            </p:cNvPr>
            <p:cNvGrpSpPr/>
            <p:nvPr/>
          </p:nvGrpSpPr>
          <p:grpSpPr>
            <a:xfrm>
              <a:off x="7315509" y="3262739"/>
              <a:ext cx="1978304" cy="1969446"/>
              <a:chOff x="7315509" y="3262739"/>
              <a:chExt cx="1978304" cy="1969446"/>
            </a:xfrm>
          </p:grpSpPr>
          <p:sp>
            <p:nvSpPr>
              <p:cNvPr id="37" name="Circle">
                <a:extLst>
                  <a:ext uri="{FF2B5EF4-FFF2-40B4-BE49-F238E27FC236}">
                    <a16:creationId xmlns:a16="http://schemas.microsoft.com/office/drawing/2014/main" id="{49975469-6AE1-AB4C-B7B2-D70EE070690F}"/>
                  </a:ext>
                </a:extLst>
              </p:cNvPr>
              <p:cNvSpPr/>
              <p:nvPr/>
            </p:nvSpPr>
            <p:spPr>
              <a:xfrm>
                <a:off x="7315509" y="3263629"/>
                <a:ext cx="1968557" cy="1968556"/>
              </a:xfrm>
              <a:prstGeom prst="ellipse">
                <a:avLst/>
              </a:prstGeom>
              <a:ln w="25400">
                <a:solidFill>
                  <a:srgbClr val="E1E3E2"/>
                </a:solidFill>
                <a:miter lim="400000"/>
              </a:ln>
            </p:spPr>
            <p:txBody>
              <a:bodyPr lIns="55983" tIns="55983" rIns="55983" bIns="55983" anchor="ctr"/>
              <a:lstStyle/>
              <a:p>
                <a:pPr algn="ctr" fontAlgn="base">
                  <a:lnSpc>
                    <a:spcPct val="120000"/>
                  </a:lnSpc>
                  <a:spcAft>
                    <a:spcPct val="0"/>
                  </a:spcAft>
                  <a:defRPr sz="3200" spc="64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 sz="3526" spc="71">
                  <a:solidFill>
                    <a:srgbClr val="5E5E5E"/>
                  </a:solidFill>
                  <a:latin typeface="Helvetica Neue"/>
                  <a:sym typeface="Helvetica Neue"/>
                </a:endParaRPr>
              </a:p>
            </p:txBody>
          </p:sp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90C2907B-4ACF-3143-AEF4-51ECFB88568B}"/>
                  </a:ext>
                </a:extLst>
              </p:cNvPr>
              <p:cNvSpPr/>
              <p:nvPr/>
            </p:nvSpPr>
            <p:spPr>
              <a:xfrm>
                <a:off x="7338349" y="3262739"/>
                <a:ext cx="1944105" cy="1967842"/>
              </a:xfrm>
              <a:prstGeom prst="arc">
                <a:avLst/>
              </a:prstGeom>
              <a:ln w="76200">
                <a:solidFill>
                  <a:srgbClr val="77BF43"/>
                </a:solidFill>
                <a:miter lim="400000"/>
              </a:ln>
            </p:spPr>
            <p:txBody>
              <a:bodyPr lIns="55983" tIns="55983" rIns="55983" bIns="55983" anchor="ctr"/>
              <a:lstStyle/>
              <a:p>
                <a:pPr algn="ctr" fontAlgn="base">
                  <a:lnSpc>
                    <a:spcPct val="120000"/>
                  </a:lnSpc>
                  <a:spcAft>
                    <a:spcPct val="0"/>
                  </a:spcAft>
                  <a:defRPr sz="3200" spc="64">
                    <a:solidFill>
                      <a:srgbClr val="5E5E5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 sz="3526" spc="71" dirty="0">
                  <a:solidFill>
                    <a:srgbClr val="5E5E5E"/>
                  </a:solidFill>
                  <a:latin typeface="Helvetica Neue"/>
                  <a:sym typeface="Helvetica Neue"/>
                </a:endParaRPr>
              </a:p>
            </p:txBody>
          </p:sp>
          <p:sp>
            <p:nvSpPr>
              <p:cNvPr id="39" name="Title 1">
                <a:extLst>
                  <a:ext uri="{FF2B5EF4-FFF2-40B4-BE49-F238E27FC236}">
                    <a16:creationId xmlns:a16="http://schemas.microsoft.com/office/drawing/2014/main" id="{E04D253B-4163-524F-8B76-C3429CB205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49707" y="4045698"/>
                <a:ext cx="1944106" cy="58148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377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5400" kern="1200">
                    <a:solidFill>
                      <a:srgbClr val="22265A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 fontAlgn="base">
                  <a:spcAft>
                    <a:spcPct val="0"/>
                  </a:spcAft>
                </a:pPr>
                <a:r>
                  <a:rPr lang="en-US" sz="3967" b="1" dirty="0">
                    <a:solidFill>
                      <a:schemeClr val="bg1"/>
                    </a:solidFill>
                    <a:latin typeface="Calibri"/>
                  </a:rPr>
                  <a:t>65%</a:t>
                </a:r>
              </a:p>
            </p:txBody>
          </p:sp>
        </p:grpSp>
      </p:grpSp>
      <p:sp>
        <p:nvSpPr>
          <p:cNvPr id="40" name="Line">
            <a:extLst>
              <a:ext uri="{FF2B5EF4-FFF2-40B4-BE49-F238E27FC236}">
                <a16:creationId xmlns:a16="http://schemas.microsoft.com/office/drawing/2014/main" id="{D2B968FB-AD7B-E446-A1B2-5265F4FC9939}"/>
              </a:ext>
            </a:extLst>
          </p:cNvPr>
          <p:cNvSpPr/>
          <p:nvPr/>
        </p:nvSpPr>
        <p:spPr>
          <a:xfrm rot="5400000">
            <a:off x="9509088" y="3106954"/>
            <a:ext cx="2640536" cy="2639462"/>
          </a:xfrm>
          <a:prstGeom prst="arc">
            <a:avLst/>
          </a:prstGeom>
          <a:ln w="76200">
            <a:solidFill>
              <a:srgbClr val="77BF43"/>
            </a:solidFill>
            <a:miter lim="400000"/>
          </a:ln>
        </p:spPr>
        <p:txBody>
          <a:bodyPr lIns="55983" tIns="55983" rIns="55983" bIns="55983" anchor="ctr"/>
          <a:lstStyle/>
          <a:p>
            <a:pPr algn="ctr" fontAlgn="base">
              <a:lnSpc>
                <a:spcPct val="120000"/>
              </a:lnSpc>
              <a:spcAft>
                <a:spcPct val="0"/>
              </a:spcAft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3526" spc="71" dirty="0">
              <a:solidFill>
                <a:srgbClr val="5E5E5E"/>
              </a:solidFill>
              <a:latin typeface="Helvetica Neue"/>
              <a:sym typeface="Helvetica Neue"/>
            </a:endParaRPr>
          </a:p>
        </p:txBody>
      </p:sp>
      <p:sp>
        <p:nvSpPr>
          <p:cNvPr id="41" name="Line">
            <a:extLst>
              <a:ext uri="{FF2B5EF4-FFF2-40B4-BE49-F238E27FC236}">
                <a16:creationId xmlns:a16="http://schemas.microsoft.com/office/drawing/2014/main" id="{934CC5EE-53FC-8C4D-905D-32BA2D652516}"/>
              </a:ext>
            </a:extLst>
          </p:cNvPr>
          <p:cNvSpPr/>
          <p:nvPr/>
        </p:nvSpPr>
        <p:spPr>
          <a:xfrm rot="10800000">
            <a:off x="9536979" y="4428387"/>
            <a:ext cx="1320269" cy="1319731"/>
          </a:xfrm>
          <a:custGeom>
            <a:avLst/>
            <a:gdLst>
              <a:gd name="connsiteX0" fmla="*/ 984321 w 1968643"/>
              <a:gd name="connsiteY0" fmla="*/ 0 h 1967842"/>
              <a:gd name="connsiteX1" fmla="*/ 1968643 w 1968643"/>
              <a:gd name="connsiteY1" fmla="*/ 983921 h 1967842"/>
              <a:gd name="connsiteX2" fmla="*/ 984322 w 1968643"/>
              <a:gd name="connsiteY2" fmla="*/ 983921 h 1967842"/>
              <a:gd name="connsiteX3" fmla="*/ 984321 w 1968643"/>
              <a:gd name="connsiteY3" fmla="*/ 0 h 1967842"/>
              <a:gd name="connsiteX0" fmla="*/ 984321 w 1968643"/>
              <a:gd name="connsiteY0" fmla="*/ 0 h 1967842"/>
              <a:gd name="connsiteX1" fmla="*/ 1968643 w 1968643"/>
              <a:gd name="connsiteY1" fmla="*/ 983921 h 1967842"/>
              <a:gd name="connsiteX0" fmla="*/ 0 w 984322"/>
              <a:gd name="connsiteY0" fmla="*/ 0 h 983921"/>
              <a:gd name="connsiteX1" fmla="*/ 984322 w 984322"/>
              <a:gd name="connsiteY1" fmla="*/ 983921 h 983921"/>
              <a:gd name="connsiteX2" fmla="*/ 1 w 984322"/>
              <a:gd name="connsiteY2" fmla="*/ 983921 h 983921"/>
              <a:gd name="connsiteX3" fmla="*/ 0 w 984322"/>
              <a:gd name="connsiteY3" fmla="*/ 0 h 983921"/>
              <a:gd name="connsiteX0" fmla="*/ 0 w 984322"/>
              <a:gd name="connsiteY0" fmla="*/ 0 h 983921"/>
              <a:gd name="connsiteX1" fmla="*/ 930347 w 984322"/>
              <a:gd name="connsiteY1" fmla="*/ 733096 h 983921"/>
              <a:gd name="connsiteX0" fmla="*/ 0 w 984322"/>
              <a:gd name="connsiteY0" fmla="*/ 2062 h 985983"/>
              <a:gd name="connsiteX1" fmla="*/ 984322 w 984322"/>
              <a:gd name="connsiteY1" fmla="*/ 985983 h 985983"/>
              <a:gd name="connsiteX2" fmla="*/ 1 w 984322"/>
              <a:gd name="connsiteY2" fmla="*/ 985983 h 985983"/>
              <a:gd name="connsiteX3" fmla="*/ 0 w 984322"/>
              <a:gd name="connsiteY3" fmla="*/ 2062 h 985983"/>
              <a:gd name="connsiteX0" fmla="*/ 0 w 984322"/>
              <a:gd name="connsiteY0" fmla="*/ 2062 h 985983"/>
              <a:gd name="connsiteX1" fmla="*/ 844622 w 984322"/>
              <a:gd name="connsiteY1" fmla="*/ 484333 h 985983"/>
              <a:gd name="connsiteX0" fmla="*/ 0 w 984322"/>
              <a:gd name="connsiteY0" fmla="*/ 0 h 983921"/>
              <a:gd name="connsiteX1" fmla="*/ 984322 w 984322"/>
              <a:gd name="connsiteY1" fmla="*/ 983921 h 983921"/>
              <a:gd name="connsiteX2" fmla="*/ 1 w 984322"/>
              <a:gd name="connsiteY2" fmla="*/ 983921 h 983921"/>
              <a:gd name="connsiteX3" fmla="*/ 0 w 984322"/>
              <a:gd name="connsiteY3" fmla="*/ 0 h 983921"/>
              <a:gd name="connsiteX0" fmla="*/ 0 w 984322"/>
              <a:gd name="connsiteY0" fmla="*/ 0 h 983921"/>
              <a:gd name="connsiteX1" fmla="*/ 844622 w 984322"/>
              <a:gd name="connsiteY1" fmla="*/ 482271 h 983921"/>
              <a:gd name="connsiteX0" fmla="*/ 0 w 984322"/>
              <a:gd name="connsiteY0" fmla="*/ 0 h 983921"/>
              <a:gd name="connsiteX1" fmla="*/ 984322 w 984322"/>
              <a:gd name="connsiteY1" fmla="*/ 983921 h 983921"/>
              <a:gd name="connsiteX2" fmla="*/ 1 w 984322"/>
              <a:gd name="connsiteY2" fmla="*/ 983921 h 983921"/>
              <a:gd name="connsiteX3" fmla="*/ 0 w 984322"/>
              <a:gd name="connsiteY3" fmla="*/ 0 h 983921"/>
              <a:gd name="connsiteX0" fmla="*/ 0 w 984322"/>
              <a:gd name="connsiteY0" fmla="*/ 0 h 983921"/>
              <a:gd name="connsiteX1" fmla="*/ 867455 w 984322"/>
              <a:gd name="connsiteY1" fmla="*/ 492057 h 983921"/>
              <a:gd name="connsiteX0" fmla="*/ 0 w 984322"/>
              <a:gd name="connsiteY0" fmla="*/ 0 h 983921"/>
              <a:gd name="connsiteX1" fmla="*/ 984322 w 984322"/>
              <a:gd name="connsiteY1" fmla="*/ 983921 h 983921"/>
              <a:gd name="connsiteX2" fmla="*/ 1 w 984322"/>
              <a:gd name="connsiteY2" fmla="*/ 983921 h 983921"/>
              <a:gd name="connsiteX3" fmla="*/ 0 w 984322"/>
              <a:gd name="connsiteY3" fmla="*/ 0 h 983921"/>
              <a:gd name="connsiteX0" fmla="*/ 0 w 984322"/>
              <a:gd name="connsiteY0" fmla="*/ 0 h 983921"/>
              <a:gd name="connsiteX1" fmla="*/ 867455 w 984322"/>
              <a:gd name="connsiteY1" fmla="*/ 492057 h 98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4322" h="983921" stroke="0" extrusionOk="0">
                <a:moveTo>
                  <a:pt x="0" y="0"/>
                </a:moveTo>
                <a:cubicBezTo>
                  <a:pt x="543626" y="0"/>
                  <a:pt x="984322" y="440516"/>
                  <a:pt x="984322" y="983921"/>
                </a:cubicBezTo>
                <a:lnTo>
                  <a:pt x="1" y="983921"/>
                </a:lnTo>
                <a:cubicBezTo>
                  <a:pt x="1" y="655947"/>
                  <a:pt x="0" y="327974"/>
                  <a:pt x="0" y="0"/>
                </a:cubicBezTo>
                <a:close/>
              </a:path>
              <a:path w="984322" h="983921" fill="none">
                <a:moveTo>
                  <a:pt x="0" y="0"/>
                </a:moveTo>
                <a:cubicBezTo>
                  <a:pt x="543626" y="0"/>
                  <a:pt x="778816" y="325695"/>
                  <a:pt x="867455" y="492057"/>
                </a:cubicBezTo>
              </a:path>
            </a:pathLst>
          </a:custGeom>
          <a:ln w="76200">
            <a:solidFill>
              <a:srgbClr val="77BF43"/>
            </a:solidFill>
            <a:miter lim="400000"/>
          </a:ln>
        </p:spPr>
        <p:txBody>
          <a:bodyPr lIns="55983" tIns="55983" rIns="55983" bIns="55983" anchor="ctr"/>
          <a:lstStyle/>
          <a:p>
            <a:pPr algn="ctr" fontAlgn="base">
              <a:lnSpc>
                <a:spcPct val="120000"/>
              </a:lnSpc>
              <a:spcAft>
                <a:spcPct val="0"/>
              </a:spcAft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3526" spc="71" dirty="0">
              <a:solidFill>
                <a:srgbClr val="5E5E5E"/>
              </a:solidFill>
              <a:latin typeface="Helvetica Neue"/>
              <a:sym typeface="Helvetica Neue"/>
            </a:endParaRPr>
          </a:p>
        </p:txBody>
      </p:sp>
      <p:sp>
        <p:nvSpPr>
          <p:cNvPr id="42" name="Line">
            <a:extLst>
              <a:ext uri="{FF2B5EF4-FFF2-40B4-BE49-F238E27FC236}">
                <a16:creationId xmlns:a16="http://schemas.microsoft.com/office/drawing/2014/main" id="{A82BC160-CEC8-BB49-B802-FB1CF07EA263}"/>
              </a:ext>
            </a:extLst>
          </p:cNvPr>
          <p:cNvSpPr/>
          <p:nvPr/>
        </p:nvSpPr>
        <p:spPr>
          <a:xfrm rot="5400000">
            <a:off x="7190961" y="2170193"/>
            <a:ext cx="1332000" cy="1440000"/>
          </a:xfrm>
          <a:custGeom>
            <a:avLst/>
            <a:gdLst>
              <a:gd name="connsiteX0" fmla="*/ 984321 w 1968643"/>
              <a:gd name="connsiteY0" fmla="*/ 0 h 1967842"/>
              <a:gd name="connsiteX1" fmla="*/ 1968643 w 1968643"/>
              <a:gd name="connsiteY1" fmla="*/ 983921 h 1967842"/>
              <a:gd name="connsiteX2" fmla="*/ 984322 w 1968643"/>
              <a:gd name="connsiteY2" fmla="*/ 983921 h 1967842"/>
              <a:gd name="connsiteX3" fmla="*/ 984321 w 1968643"/>
              <a:gd name="connsiteY3" fmla="*/ 0 h 1967842"/>
              <a:gd name="connsiteX0" fmla="*/ 984321 w 1968643"/>
              <a:gd name="connsiteY0" fmla="*/ 0 h 1967842"/>
              <a:gd name="connsiteX1" fmla="*/ 1968643 w 1968643"/>
              <a:gd name="connsiteY1" fmla="*/ 983921 h 1967842"/>
              <a:gd name="connsiteX0" fmla="*/ 0 w 984322"/>
              <a:gd name="connsiteY0" fmla="*/ 0 h 983921"/>
              <a:gd name="connsiteX1" fmla="*/ 984322 w 984322"/>
              <a:gd name="connsiteY1" fmla="*/ 983921 h 983921"/>
              <a:gd name="connsiteX2" fmla="*/ 1 w 984322"/>
              <a:gd name="connsiteY2" fmla="*/ 983921 h 983921"/>
              <a:gd name="connsiteX3" fmla="*/ 0 w 984322"/>
              <a:gd name="connsiteY3" fmla="*/ 0 h 983921"/>
              <a:gd name="connsiteX0" fmla="*/ 0 w 984322"/>
              <a:gd name="connsiteY0" fmla="*/ 0 h 983921"/>
              <a:gd name="connsiteX1" fmla="*/ 930347 w 984322"/>
              <a:gd name="connsiteY1" fmla="*/ 733096 h 983921"/>
              <a:gd name="connsiteX0" fmla="*/ 0 w 984322"/>
              <a:gd name="connsiteY0" fmla="*/ 2062 h 985983"/>
              <a:gd name="connsiteX1" fmla="*/ 984322 w 984322"/>
              <a:gd name="connsiteY1" fmla="*/ 985983 h 985983"/>
              <a:gd name="connsiteX2" fmla="*/ 1 w 984322"/>
              <a:gd name="connsiteY2" fmla="*/ 985983 h 985983"/>
              <a:gd name="connsiteX3" fmla="*/ 0 w 984322"/>
              <a:gd name="connsiteY3" fmla="*/ 2062 h 985983"/>
              <a:gd name="connsiteX0" fmla="*/ 0 w 984322"/>
              <a:gd name="connsiteY0" fmla="*/ 2062 h 985983"/>
              <a:gd name="connsiteX1" fmla="*/ 844622 w 984322"/>
              <a:gd name="connsiteY1" fmla="*/ 484333 h 985983"/>
              <a:gd name="connsiteX0" fmla="*/ 0 w 984322"/>
              <a:gd name="connsiteY0" fmla="*/ 0 h 983921"/>
              <a:gd name="connsiteX1" fmla="*/ 984322 w 984322"/>
              <a:gd name="connsiteY1" fmla="*/ 983921 h 983921"/>
              <a:gd name="connsiteX2" fmla="*/ 1 w 984322"/>
              <a:gd name="connsiteY2" fmla="*/ 983921 h 983921"/>
              <a:gd name="connsiteX3" fmla="*/ 0 w 984322"/>
              <a:gd name="connsiteY3" fmla="*/ 0 h 983921"/>
              <a:gd name="connsiteX0" fmla="*/ 0 w 984322"/>
              <a:gd name="connsiteY0" fmla="*/ 0 h 983921"/>
              <a:gd name="connsiteX1" fmla="*/ 844622 w 984322"/>
              <a:gd name="connsiteY1" fmla="*/ 482271 h 983921"/>
              <a:gd name="connsiteX0" fmla="*/ 0 w 984322"/>
              <a:gd name="connsiteY0" fmla="*/ 0 h 983921"/>
              <a:gd name="connsiteX1" fmla="*/ 984322 w 984322"/>
              <a:gd name="connsiteY1" fmla="*/ 983921 h 983921"/>
              <a:gd name="connsiteX2" fmla="*/ 1 w 984322"/>
              <a:gd name="connsiteY2" fmla="*/ 983921 h 983921"/>
              <a:gd name="connsiteX3" fmla="*/ 0 w 984322"/>
              <a:gd name="connsiteY3" fmla="*/ 0 h 983921"/>
              <a:gd name="connsiteX0" fmla="*/ 0 w 984322"/>
              <a:gd name="connsiteY0" fmla="*/ 0 h 983921"/>
              <a:gd name="connsiteX1" fmla="*/ 867455 w 984322"/>
              <a:gd name="connsiteY1" fmla="*/ 492057 h 983921"/>
              <a:gd name="connsiteX0" fmla="*/ 0 w 984322"/>
              <a:gd name="connsiteY0" fmla="*/ 0 h 983921"/>
              <a:gd name="connsiteX1" fmla="*/ 984322 w 984322"/>
              <a:gd name="connsiteY1" fmla="*/ 983921 h 983921"/>
              <a:gd name="connsiteX2" fmla="*/ 1 w 984322"/>
              <a:gd name="connsiteY2" fmla="*/ 983921 h 983921"/>
              <a:gd name="connsiteX3" fmla="*/ 0 w 984322"/>
              <a:gd name="connsiteY3" fmla="*/ 0 h 983921"/>
              <a:gd name="connsiteX0" fmla="*/ 0 w 984322"/>
              <a:gd name="connsiteY0" fmla="*/ 0 h 983921"/>
              <a:gd name="connsiteX1" fmla="*/ 867455 w 984322"/>
              <a:gd name="connsiteY1" fmla="*/ 492057 h 983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4322" h="983921" stroke="0" extrusionOk="0">
                <a:moveTo>
                  <a:pt x="0" y="0"/>
                </a:moveTo>
                <a:cubicBezTo>
                  <a:pt x="543626" y="0"/>
                  <a:pt x="984322" y="440516"/>
                  <a:pt x="984322" y="983921"/>
                </a:cubicBezTo>
                <a:lnTo>
                  <a:pt x="1" y="983921"/>
                </a:lnTo>
                <a:cubicBezTo>
                  <a:pt x="1" y="655947"/>
                  <a:pt x="0" y="327974"/>
                  <a:pt x="0" y="0"/>
                </a:cubicBezTo>
                <a:close/>
              </a:path>
              <a:path w="984322" h="983921" fill="none">
                <a:moveTo>
                  <a:pt x="0" y="0"/>
                </a:moveTo>
                <a:cubicBezTo>
                  <a:pt x="543626" y="0"/>
                  <a:pt x="778816" y="325695"/>
                  <a:pt x="867455" y="492057"/>
                </a:cubicBezTo>
              </a:path>
            </a:pathLst>
          </a:custGeom>
          <a:ln w="76200">
            <a:solidFill>
              <a:srgbClr val="77BF43"/>
            </a:solidFill>
            <a:miter lim="400000"/>
          </a:ln>
        </p:spPr>
        <p:txBody>
          <a:bodyPr lIns="55983" tIns="55983" rIns="55983" bIns="55983" anchor="ctr"/>
          <a:lstStyle/>
          <a:p>
            <a:pPr algn="ctr" fontAlgn="base">
              <a:lnSpc>
                <a:spcPct val="120000"/>
              </a:lnSpc>
              <a:spcAft>
                <a:spcPct val="0"/>
              </a:spcAft>
              <a:defRPr sz="3200" spc="64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3526" spc="71" dirty="0">
              <a:solidFill>
                <a:srgbClr val="5E5E5E"/>
              </a:solidFill>
              <a:latin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4394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8534F1E-7D31-9148-AA80-AE811E67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0887" y="0"/>
            <a:ext cx="13439775" cy="141924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4F68AFF-5844-814F-B1AA-F73A564A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>
            <a:normAutofit fontScale="90000"/>
          </a:bodyPr>
          <a:lstStyle/>
          <a:p>
            <a:r>
              <a:rPr lang="en-GB" dirty="0"/>
              <a:t>Current status</a:t>
            </a:r>
            <a:endParaRPr lang="en-GB" b="1" dirty="0">
              <a:latin typeface="Monkirta Pursuit NC" panose="02040503050101080101" pitchFamily="18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E4F44D-6DA9-BB48-B799-EC53558A7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" y="6140435"/>
            <a:ext cx="13439775" cy="141924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91309F-D859-0A43-8002-4C2FE5256317}"/>
              </a:ext>
            </a:extLst>
          </p:cNvPr>
          <p:cNvSpPr txBox="1">
            <a:spLocks/>
          </p:cNvSpPr>
          <p:nvPr/>
        </p:nvSpPr>
        <p:spPr>
          <a:xfrm>
            <a:off x="832117" y="1666558"/>
            <a:ext cx="6484483" cy="15004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77BF43"/>
              </a:buClr>
              <a:buSzPct val="80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indent="-234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Review and update code for more robust web scraping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Current use of free </a:t>
            </a:r>
            <a:r>
              <a:rPr lang="en-GB" dirty="0" err="1">
                <a:solidFill>
                  <a:schemeClr val="bg1"/>
                </a:solidFill>
              </a:rPr>
              <a:t>VirusTotal</a:t>
            </a:r>
            <a:r>
              <a:rPr lang="en-GB" dirty="0">
                <a:solidFill>
                  <a:schemeClr val="bg1"/>
                </a:solidFill>
              </a:rPr>
              <a:t> API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Code for Data Platform cross-reference needed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AA44ED-5BBA-4A49-93E3-9F267228865B}"/>
              </a:ext>
            </a:extLst>
          </p:cNvPr>
          <p:cNvSpPr txBox="1"/>
          <p:nvPr/>
        </p:nvSpPr>
        <p:spPr>
          <a:xfrm>
            <a:off x="7985372" y="1955131"/>
            <a:ext cx="42755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  <a:latin typeface="Monkirta Pursuit NC" panose="02040503050101080101" pitchFamily="18" charset="77"/>
              </a:rPr>
              <a:t>Knight</a:t>
            </a:r>
            <a:r>
              <a:rPr lang="en-GB" sz="5400" dirty="0">
                <a:solidFill>
                  <a:schemeClr val="accent3"/>
                </a:solidFill>
                <a:latin typeface="Monkirta Pursuit NC" panose="02040503050101080101" pitchFamily="18" charset="77"/>
              </a:rPr>
              <a:t>|</a:t>
            </a:r>
            <a:r>
              <a:rPr lang="en-GB" sz="5400" b="1" dirty="0">
                <a:solidFill>
                  <a:schemeClr val="bg1"/>
                </a:solidFill>
                <a:latin typeface="Monkirta Pursuit NC" panose="02040503050101080101" pitchFamily="18" charset="77"/>
              </a:rPr>
              <a:t>Cast</a:t>
            </a:r>
          </a:p>
        </p:txBody>
      </p:sp>
      <p:pic>
        <p:nvPicPr>
          <p:cNvPr id="22" name="Graphic 21" descr="Medieval Armor with solid fill">
            <a:extLst>
              <a:ext uri="{FF2B5EF4-FFF2-40B4-BE49-F238E27FC236}">
                <a16:creationId xmlns:a16="http://schemas.microsoft.com/office/drawing/2014/main" id="{5EA7EAE0-91FD-2B47-98E9-E324397E3B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4144" y="2723198"/>
            <a:ext cx="2938022" cy="29380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CCCC05-CAA9-7749-8DDD-DA291868B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951" y="3779837"/>
            <a:ext cx="5846763" cy="284981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40D022-8BF1-F143-8245-AF3702378B2D}"/>
              </a:ext>
            </a:extLst>
          </p:cNvPr>
          <p:cNvSpPr txBox="1"/>
          <p:nvPr/>
        </p:nvSpPr>
        <p:spPr bwMode="auto">
          <a:xfrm>
            <a:off x="2588071" y="3440619"/>
            <a:ext cx="2972574" cy="33921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0796" tIns="50398" rIns="100796" bIns="5039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43" b="1" dirty="0" err="1">
                <a:solidFill>
                  <a:schemeClr val="accent2"/>
                </a:solidFill>
                <a:cs typeface="Calibri"/>
              </a:rPr>
              <a:t>VirusTotal</a:t>
            </a:r>
            <a:r>
              <a:rPr lang="en-GB" sz="1543" b="1" dirty="0">
                <a:solidFill>
                  <a:schemeClr val="accent2"/>
                </a:solidFill>
                <a:cs typeface="Calibri"/>
              </a:rPr>
              <a:t> API – Free VS Premium</a:t>
            </a:r>
          </a:p>
        </p:txBody>
      </p:sp>
    </p:spTree>
    <p:extLst>
      <p:ext uri="{BB962C8B-B14F-4D97-AF65-F5344CB8AC3E}">
        <p14:creationId xmlns:p14="http://schemas.microsoft.com/office/powerpoint/2010/main" val="315571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31110" y="7017473"/>
            <a:ext cx="4663008" cy="311149"/>
          </a:xfrm>
        </p:spPr>
        <p:txBody>
          <a:bodyPr>
            <a:normAutofit/>
          </a:bodyPr>
          <a:lstStyle/>
          <a:p>
            <a:r>
              <a:rPr lang="en-US" dirty="0"/>
              <a:t>Domenico Vitale - </a:t>
            </a:r>
            <a:r>
              <a:rPr lang="en-US" dirty="0" err="1"/>
              <a:t>Knight|Cast</a:t>
            </a:r>
            <a:r>
              <a:rPr lang="en-US" dirty="0"/>
              <a:t> presentation 2021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73894" y="3331800"/>
            <a:ext cx="4352726" cy="896071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5" name="Graphic 4" descr="Badge Question Mark with solid fill">
            <a:extLst>
              <a:ext uri="{FF2B5EF4-FFF2-40B4-BE49-F238E27FC236}">
                <a16:creationId xmlns:a16="http://schemas.microsoft.com/office/drawing/2014/main" id="{EFF8683F-8594-A24F-AA07-0762ACC95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013" y="2536896"/>
            <a:ext cx="2485881" cy="24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7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827AAF1-F0CE-B549-84C0-7383EEF51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65" y="178371"/>
            <a:ext cx="6236694" cy="4397865"/>
          </a:xfrm>
          <a:prstGeom prst="rect">
            <a:avLst/>
          </a:prstGeom>
          <a:effectLst>
            <a:outerShdw blurRad="346858" dist="38100" dir="8100000" sx="100464" sy="100464" algn="tr" rotWithShape="0">
              <a:prstClr val="black">
                <a:alpha val="34443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C9919-6E6D-2A4E-9029-86F4AD251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240" y="3115123"/>
            <a:ext cx="6151053" cy="4203410"/>
          </a:xfrm>
          <a:prstGeom prst="rect">
            <a:avLst/>
          </a:prstGeom>
          <a:effectLst>
            <a:outerShdw blurRad="342900" dist="38100" dir="8100000" algn="tr" rotWithShape="0">
              <a:prstClr val="black">
                <a:alpha val="34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4E9688-F00D-204A-8B28-3BB8DA82F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79" y="2182451"/>
            <a:ext cx="5803900" cy="2660650"/>
          </a:xfrm>
          <a:prstGeom prst="rect">
            <a:avLst/>
          </a:prstGeom>
          <a:effectLst>
            <a:outerShdw blurRad="342900" dist="38100" dir="8100000" algn="tr" rotWithShape="0">
              <a:prstClr val="black">
                <a:alpha val="34000"/>
              </a:prstClr>
            </a:outerShd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4974" y="4843101"/>
            <a:ext cx="10972169" cy="1687513"/>
          </a:xfrm>
        </p:spPr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Malicious websites spoofs customers’ websites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08D1A-432F-F14D-8F93-55A5FC2A6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379" y="93096"/>
            <a:ext cx="4059527" cy="2890343"/>
          </a:xfrm>
          <a:prstGeom prst="rect">
            <a:avLst/>
          </a:prstGeom>
          <a:effectLst>
            <a:outerShdw blurRad="342900" dist="38100" dir="8100000" algn="tr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007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F5C9B6-5BB9-934D-BAA9-8A58175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84" y="331060"/>
            <a:ext cx="11344898" cy="700547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29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5AAF2644-5E2B-9549-AAE7-94CD4E71272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441107" cy="7563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9C25F2-F86E-F84C-A0C7-488831116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4" y="825731"/>
            <a:ext cx="6985953" cy="4448408"/>
          </a:xfrm>
          <a:prstGeom prst="rect">
            <a:avLst/>
          </a:prstGeom>
          <a:effectLst>
            <a:outerShdw blurRad="152400" dist="38100" dir="2700000" algn="tl" rotWithShape="0">
              <a:prstClr val="black">
                <a:alpha val="35000"/>
              </a:prst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60654" y="5451424"/>
            <a:ext cx="12353867" cy="1897570"/>
          </a:xfrm>
        </p:spPr>
        <p:txBody>
          <a:bodyPr/>
          <a:lstStyle/>
          <a:p>
            <a:pPr algn="r">
              <a:lnSpc>
                <a:spcPts val="5500"/>
              </a:lnSpc>
              <a:spcBef>
                <a:spcPts val="1200"/>
              </a:spcBef>
            </a:pPr>
            <a:r>
              <a:rPr lang="en-US" sz="6600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Website created within few minutes from the domain being available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9E22EE-8C11-3A4F-A9F2-27B7EED2EEF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688" y="388938"/>
            <a:ext cx="1532574" cy="259508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63B6753-5B15-7947-A413-BDB210772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751" y="825731"/>
            <a:ext cx="6308370" cy="444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5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8DC4716-A589-154B-9750-45D99523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" y="0"/>
            <a:ext cx="13439775" cy="1849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4025D4-33C7-FF46-827D-C4BABA1D5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2" y="6140435"/>
            <a:ext cx="13439775" cy="1419240"/>
          </a:xfrm>
          <a:prstGeom prst="rect">
            <a:avLst/>
          </a:prstGeom>
        </p:spPr>
      </p:pic>
      <p:pic>
        <p:nvPicPr>
          <p:cNvPr id="25" name="Graphic 24" descr="Immunity outline">
            <a:extLst>
              <a:ext uri="{FF2B5EF4-FFF2-40B4-BE49-F238E27FC236}">
                <a16:creationId xmlns:a16="http://schemas.microsoft.com/office/drawing/2014/main" id="{EDC3E97A-08C1-ED43-BB7C-86AFEE965A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1549" y="2382761"/>
            <a:ext cx="949113" cy="9491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B3EE673-1B0B-9F4A-B447-BE31A23EE057}"/>
              </a:ext>
            </a:extLst>
          </p:cNvPr>
          <p:cNvSpPr txBox="1"/>
          <p:nvPr/>
        </p:nvSpPr>
        <p:spPr>
          <a:xfrm>
            <a:off x="5546934" y="3255730"/>
            <a:ext cx="216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Possible Threat Alert</a:t>
            </a:r>
          </a:p>
        </p:txBody>
      </p:sp>
      <p:pic>
        <p:nvPicPr>
          <p:cNvPr id="30" name="Graphic 29" descr="Internet with solid fill">
            <a:extLst>
              <a:ext uri="{FF2B5EF4-FFF2-40B4-BE49-F238E27FC236}">
                <a16:creationId xmlns:a16="http://schemas.microsoft.com/office/drawing/2014/main" id="{50BDB305-8E2D-9841-8527-13F456A5B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5889" y="2624106"/>
            <a:ext cx="2311461" cy="231146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2EA796B-32BC-9E4A-8A73-C815DCAA6A8A}"/>
              </a:ext>
            </a:extLst>
          </p:cNvPr>
          <p:cNvSpPr txBox="1"/>
          <p:nvPr/>
        </p:nvSpPr>
        <p:spPr>
          <a:xfrm>
            <a:off x="2376186" y="4460872"/>
            <a:ext cx="2869811" cy="36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Brand Exploit Protect (BEP)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7B9FFC-C628-3D4D-91C5-7DBE5FB13183}"/>
              </a:ext>
            </a:extLst>
          </p:cNvPr>
          <p:cNvCxnSpPr/>
          <p:nvPr/>
        </p:nvCxnSpPr>
        <p:spPr>
          <a:xfrm>
            <a:off x="5245997" y="3627263"/>
            <a:ext cx="2740220" cy="8416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BC9753-CC14-734F-8A88-E11E5540EBF9}"/>
              </a:ext>
            </a:extLst>
          </p:cNvPr>
          <p:cNvCxnSpPr>
            <a:cxnSpLocks/>
          </p:cNvCxnSpPr>
          <p:nvPr/>
        </p:nvCxnSpPr>
        <p:spPr>
          <a:xfrm flipH="1">
            <a:off x="5245995" y="4077568"/>
            <a:ext cx="27402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Graphic 33" descr="Document with solid fill">
            <a:extLst>
              <a:ext uri="{FF2B5EF4-FFF2-40B4-BE49-F238E27FC236}">
                <a16:creationId xmlns:a16="http://schemas.microsoft.com/office/drawing/2014/main" id="{D445DAE7-6EEA-AA4C-A8C9-CD7256EA39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9739" y="4414983"/>
            <a:ext cx="953671" cy="95367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309335A-A005-8341-8615-4CBDA93C78CA}"/>
              </a:ext>
            </a:extLst>
          </p:cNvPr>
          <p:cNvSpPr txBox="1"/>
          <p:nvPr/>
        </p:nvSpPr>
        <p:spPr>
          <a:xfrm>
            <a:off x="6256366" y="4096135"/>
            <a:ext cx="95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Report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pic>
        <p:nvPicPr>
          <p:cNvPr id="3" name="Graphic 2" descr="Ui Ux with solid fill">
            <a:extLst>
              <a:ext uri="{FF2B5EF4-FFF2-40B4-BE49-F238E27FC236}">
                <a16:creationId xmlns:a16="http://schemas.microsoft.com/office/drawing/2014/main" id="{237563FD-FC36-544D-BA25-53A94B9081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82426" y="2650440"/>
            <a:ext cx="2012174" cy="201217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7524827-D440-F24F-8244-CEDB22E307AB}"/>
              </a:ext>
            </a:extLst>
          </p:cNvPr>
          <p:cNvSpPr txBox="1"/>
          <p:nvPr/>
        </p:nvSpPr>
        <p:spPr>
          <a:xfrm>
            <a:off x="8509053" y="4403178"/>
            <a:ext cx="201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Review, Analysis and Report</a:t>
            </a:r>
          </a:p>
        </p:txBody>
      </p:sp>
    </p:spTree>
    <p:extLst>
      <p:ext uri="{BB962C8B-B14F-4D97-AF65-F5344CB8AC3E}">
        <p14:creationId xmlns:p14="http://schemas.microsoft.com/office/powerpoint/2010/main" val="1625311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8DC4716-A589-154B-9750-45D99523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" y="0"/>
            <a:ext cx="13439775" cy="18493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4025D4-33C7-FF46-827D-C4BABA1D5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2" y="6140435"/>
            <a:ext cx="13439775" cy="1419240"/>
          </a:xfrm>
          <a:prstGeom prst="rect">
            <a:avLst/>
          </a:prstGeom>
        </p:spPr>
      </p:pic>
      <p:pic>
        <p:nvPicPr>
          <p:cNvPr id="25" name="Graphic 24" descr="Immunity outline">
            <a:extLst>
              <a:ext uri="{FF2B5EF4-FFF2-40B4-BE49-F238E27FC236}">
                <a16:creationId xmlns:a16="http://schemas.microsoft.com/office/drawing/2014/main" id="{2F0C5121-859F-DC49-BB1F-2D77CBDED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0091" y="3166347"/>
            <a:ext cx="949113" cy="9491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3681ACE-C9E6-2848-A6FB-876F9500BCD7}"/>
              </a:ext>
            </a:extLst>
          </p:cNvPr>
          <p:cNvSpPr txBox="1"/>
          <p:nvPr/>
        </p:nvSpPr>
        <p:spPr>
          <a:xfrm>
            <a:off x="3935546" y="4049933"/>
            <a:ext cx="1638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Possible Threat</a:t>
            </a:r>
          </a:p>
        </p:txBody>
      </p:sp>
      <p:pic>
        <p:nvPicPr>
          <p:cNvPr id="30" name="Graphic 29" descr="Database with solid fill">
            <a:extLst>
              <a:ext uri="{FF2B5EF4-FFF2-40B4-BE49-F238E27FC236}">
                <a16:creationId xmlns:a16="http://schemas.microsoft.com/office/drawing/2014/main" id="{067FAE0F-318E-FF47-BD5A-45917CCFF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42269" y="3773800"/>
            <a:ext cx="1818057" cy="1818057"/>
          </a:xfrm>
          <a:prstGeom prst="rect">
            <a:avLst/>
          </a:prstGeom>
        </p:spPr>
      </p:pic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EAC78537-E528-CA49-8E78-224FF53E4784}"/>
              </a:ext>
            </a:extLst>
          </p:cNvPr>
          <p:cNvSpPr/>
          <p:nvPr/>
        </p:nvSpPr>
        <p:spPr>
          <a:xfrm>
            <a:off x="10885038" y="2661801"/>
            <a:ext cx="2157577" cy="1212204"/>
          </a:xfrm>
          <a:prstGeom prst="wedgeRectCallou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31775" indent="-136525">
              <a:buFont typeface="Arial" panose="020B0604020202020204" pitchFamily="34" charset="0"/>
              <a:buChar char="•"/>
            </a:pPr>
            <a:r>
              <a:rPr lang="en-GB" dirty="0"/>
              <a:t>Domain info</a:t>
            </a:r>
          </a:p>
          <a:p>
            <a:pPr marL="231775" indent="-136525">
              <a:buFont typeface="Arial" panose="020B0604020202020204" pitchFamily="34" charset="0"/>
              <a:buChar char="•"/>
            </a:pPr>
            <a:r>
              <a:rPr lang="en-GB" dirty="0"/>
              <a:t>Threat info</a:t>
            </a:r>
          </a:p>
          <a:p>
            <a:pPr marL="231775" indent="-136525">
              <a:buFont typeface="Arial" panose="020B0604020202020204" pitchFamily="34" charset="0"/>
              <a:buChar char="•"/>
            </a:pPr>
            <a:r>
              <a:rPr lang="en-GB" dirty="0"/>
              <a:t>Previous reports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F92BB1-7BC6-8540-84C5-AF8004DB29AB}"/>
              </a:ext>
            </a:extLst>
          </p:cNvPr>
          <p:cNvSpPr txBox="1"/>
          <p:nvPr/>
        </p:nvSpPr>
        <p:spPr>
          <a:xfrm>
            <a:off x="5785689" y="3319023"/>
            <a:ext cx="2496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Monkirta Pursuit NC" panose="02040503050101080101" pitchFamily="18" charset="77"/>
              </a:rPr>
              <a:t>Knight</a:t>
            </a:r>
            <a:r>
              <a:rPr lang="en-GB" sz="3200" dirty="0">
                <a:solidFill>
                  <a:schemeClr val="accent3"/>
                </a:solidFill>
                <a:latin typeface="Monkirta Pursuit NC" panose="02040503050101080101" pitchFamily="18" charset="77"/>
              </a:rPr>
              <a:t>|</a:t>
            </a:r>
            <a:r>
              <a:rPr lang="en-GB" sz="3200" b="1" dirty="0">
                <a:solidFill>
                  <a:schemeClr val="bg1"/>
                </a:solidFill>
                <a:latin typeface="Monkirta Pursuit NC" panose="02040503050101080101" pitchFamily="18" charset="77"/>
              </a:rPr>
              <a:t>Cast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30C7FD-E520-894B-89B3-A0B97492AE05}"/>
              </a:ext>
            </a:extLst>
          </p:cNvPr>
          <p:cNvSpPr txBox="1"/>
          <p:nvPr/>
        </p:nvSpPr>
        <p:spPr>
          <a:xfrm>
            <a:off x="10490672" y="5404166"/>
            <a:ext cx="152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Data Platform</a:t>
            </a:r>
          </a:p>
        </p:txBody>
      </p:sp>
      <p:pic>
        <p:nvPicPr>
          <p:cNvPr id="34" name="Graphic 33" descr="Internet with solid fill">
            <a:extLst>
              <a:ext uri="{FF2B5EF4-FFF2-40B4-BE49-F238E27FC236}">
                <a16:creationId xmlns:a16="http://schemas.microsoft.com/office/drawing/2014/main" id="{73634329-04AF-1C44-BC77-AD5461B44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431" y="3407692"/>
            <a:ext cx="2311461" cy="231146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E6E5A5-5FE9-F64D-8A55-67B4608528D6}"/>
              </a:ext>
            </a:extLst>
          </p:cNvPr>
          <p:cNvSpPr txBox="1"/>
          <p:nvPr/>
        </p:nvSpPr>
        <p:spPr>
          <a:xfrm>
            <a:off x="514728" y="5244458"/>
            <a:ext cx="2869811" cy="368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Brand Exploit Protect (BEP)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C1F77E-6F05-0E49-884A-A198909578EF}"/>
              </a:ext>
            </a:extLst>
          </p:cNvPr>
          <p:cNvCxnSpPr>
            <a:cxnSpLocks/>
          </p:cNvCxnSpPr>
          <p:nvPr/>
        </p:nvCxnSpPr>
        <p:spPr>
          <a:xfrm>
            <a:off x="7922789" y="4780181"/>
            <a:ext cx="2567883" cy="0"/>
          </a:xfrm>
          <a:prstGeom prst="straightConnector1">
            <a:avLst/>
          </a:prstGeom>
          <a:ln w="635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F72A4F4-CD20-4B48-95E5-69ADBEEB6DA3}"/>
              </a:ext>
            </a:extLst>
          </p:cNvPr>
          <p:cNvSpPr txBox="1"/>
          <p:nvPr/>
        </p:nvSpPr>
        <p:spPr>
          <a:xfrm>
            <a:off x="8362123" y="4410849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Cross Reference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D45A936-C40D-3B4B-8085-23846EFBF2C9}"/>
              </a:ext>
            </a:extLst>
          </p:cNvPr>
          <p:cNvCxnSpPr/>
          <p:nvPr/>
        </p:nvCxnSpPr>
        <p:spPr>
          <a:xfrm>
            <a:off x="3384539" y="4410849"/>
            <a:ext cx="2740220" cy="8416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26D14D-E280-4146-B071-0C13B69C0D80}"/>
              </a:ext>
            </a:extLst>
          </p:cNvPr>
          <p:cNvCxnSpPr>
            <a:cxnSpLocks/>
          </p:cNvCxnSpPr>
          <p:nvPr/>
        </p:nvCxnSpPr>
        <p:spPr>
          <a:xfrm flipH="1">
            <a:off x="3384537" y="4861154"/>
            <a:ext cx="274022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CAE6CFDA-0006-0B4D-AE2A-E67224FF3D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94908" y="5186764"/>
            <a:ext cx="953671" cy="95367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843EEC-6062-E844-8311-94C9017560F6}"/>
              </a:ext>
            </a:extLst>
          </p:cNvPr>
          <p:cNvSpPr txBox="1"/>
          <p:nvPr/>
        </p:nvSpPr>
        <p:spPr>
          <a:xfrm>
            <a:off x="4394908" y="4879721"/>
            <a:ext cx="95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Report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DD9EC7-ABA1-0C43-96CC-89643A6E0076}"/>
              </a:ext>
            </a:extLst>
          </p:cNvPr>
          <p:cNvSpPr txBox="1"/>
          <p:nvPr/>
        </p:nvSpPr>
        <p:spPr>
          <a:xfrm>
            <a:off x="6551860" y="5505281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4"/>
                </a:solidFill>
              </a:rPr>
              <a:t>Analysis</a:t>
            </a:r>
          </a:p>
        </p:txBody>
      </p:sp>
      <p:pic>
        <p:nvPicPr>
          <p:cNvPr id="43" name="Graphic 42" descr="Medieval Armor with solid fill">
            <a:extLst>
              <a:ext uri="{FF2B5EF4-FFF2-40B4-BE49-F238E27FC236}">
                <a16:creationId xmlns:a16="http://schemas.microsoft.com/office/drawing/2014/main" id="{8286F1C2-33F6-8345-8555-9F2AB4F49A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6520" y="3794497"/>
            <a:ext cx="1818045" cy="1818045"/>
          </a:xfrm>
          <a:prstGeom prst="rect">
            <a:avLst/>
          </a:prstGeom>
        </p:spPr>
      </p:pic>
      <p:pic>
        <p:nvPicPr>
          <p:cNvPr id="44" name="Graphic 43" descr="Immunity outline">
            <a:extLst>
              <a:ext uri="{FF2B5EF4-FFF2-40B4-BE49-F238E27FC236}">
                <a16:creationId xmlns:a16="http://schemas.microsoft.com/office/drawing/2014/main" id="{0FF93789-90A6-EE4D-813F-0A98196C2A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2403" y="1407069"/>
            <a:ext cx="949113" cy="94911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47EDE64-21A7-C74C-AB45-28285EDA2786}"/>
              </a:ext>
            </a:extLst>
          </p:cNvPr>
          <p:cNvSpPr txBox="1"/>
          <p:nvPr/>
        </p:nvSpPr>
        <p:spPr>
          <a:xfrm>
            <a:off x="6187858" y="2290655"/>
            <a:ext cx="163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Possible Threat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06EF91-A70C-604E-BD4A-BF3FB64DAE1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7033787" y="2755747"/>
            <a:ext cx="0" cy="563276"/>
          </a:xfrm>
          <a:prstGeom prst="straightConnector1">
            <a:avLst/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Graphic 4" descr="Download from cloud with solid fill">
            <a:extLst>
              <a:ext uri="{FF2B5EF4-FFF2-40B4-BE49-F238E27FC236}">
                <a16:creationId xmlns:a16="http://schemas.microsoft.com/office/drawing/2014/main" id="{350384DB-9F0C-324C-A889-D6F1FD497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14519" y="800448"/>
            <a:ext cx="1491224" cy="149122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B333C85-C42A-D04D-B26D-19F2073F61CB}"/>
              </a:ext>
            </a:extLst>
          </p:cNvPr>
          <p:cNvSpPr txBox="1"/>
          <p:nvPr/>
        </p:nvSpPr>
        <p:spPr>
          <a:xfrm>
            <a:off x="4775332" y="646412"/>
            <a:ext cx="316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Newly Registered Domains DB</a:t>
            </a:r>
          </a:p>
        </p:txBody>
      </p:sp>
    </p:spTree>
    <p:extLst>
      <p:ext uri="{BB962C8B-B14F-4D97-AF65-F5344CB8AC3E}">
        <p14:creationId xmlns:p14="http://schemas.microsoft.com/office/powerpoint/2010/main" val="2528947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8534F1E-7D31-9148-AA80-AE811E675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0887" y="0"/>
            <a:ext cx="13439775" cy="141924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4F68AFF-5844-814F-B1AA-F73A564A1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688" y="388938"/>
            <a:ext cx="11582400" cy="723901"/>
          </a:xfrm>
        </p:spPr>
        <p:txBody>
          <a:bodyPr>
            <a:normAutofit fontScale="90000"/>
          </a:bodyPr>
          <a:lstStyle/>
          <a:p>
            <a:r>
              <a:rPr lang="en-GB" dirty="0"/>
              <a:t>The proactive solution: </a:t>
            </a:r>
            <a:r>
              <a:rPr lang="en-GB" dirty="0">
                <a:latin typeface="Monkirta Pursuit NC" panose="02040503050101080101" pitchFamily="18" charset="77"/>
              </a:rPr>
              <a:t>Knight</a:t>
            </a:r>
            <a:r>
              <a:rPr lang="en-GB" b="1" dirty="0">
                <a:solidFill>
                  <a:srgbClr val="FF0000"/>
                </a:solidFill>
                <a:latin typeface="Monkirta Pursuit NC" panose="02040503050101080101" pitchFamily="18" charset="77"/>
              </a:rPr>
              <a:t>|</a:t>
            </a:r>
            <a:r>
              <a:rPr lang="en-GB" b="1" dirty="0">
                <a:latin typeface="Monkirta Pursuit NC" panose="02040503050101080101" pitchFamily="18" charset="77"/>
              </a:rPr>
              <a:t>Cast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E4F44D-6DA9-BB48-B799-EC53558A7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" y="6140435"/>
            <a:ext cx="13439775" cy="141924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91309F-D859-0A43-8002-4C2FE5256317}"/>
              </a:ext>
            </a:extLst>
          </p:cNvPr>
          <p:cNvSpPr txBox="1">
            <a:spLocks/>
          </p:cNvSpPr>
          <p:nvPr/>
        </p:nvSpPr>
        <p:spPr>
          <a:xfrm>
            <a:off x="928688" y="1340695"/>
            <a:ext cx="11582400" cy="20193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77BF43"/>
              </a:buClr>
              <a:buSzPct val="80000"/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61963" indent="-234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§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2254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FFC000"/>
              </a:buClr>
              <a:buFont typeface="Wingdings" panose="05000000000000000000" pitchFamily="2" charset="2"/>
              <a:buChar char="§"/>
              <a:defRPr lang="en-U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Actively monitors newly generated domains based on list of keywords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Can be triggered manually or through other methods of notification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Use algorithmics approach and through QUAD9 and </a:t>
            </a:r>
            <a:r>
              <a:rPr lang="en-GB" dirty="0" err="1">
                <a:solidFill>
                  <a:schemeClr val="bg1"/>
                </a:solidFill>
              </a:rPr>
              <a:t>VirusTotal</a:t>
            </a:r>
            <a:r>
              <a:rPr lang="en-GB" dirty="0">
                <a:solidFill>
                  <a:schemeClr val="bg1"/>
                </a:solidFill>
              </a:rPr>
              <a:t> DB can identify potential threat within 2 minutes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Through website scrape and analysis can validate if the website is malicious within 2 to 5 minutes</a:t>
            </a:r>
          </a:p>
          <a:p>
            <a:pPr marL="342900" indent="-342900">
              <a:buClr>
                <a:schemeClr val="accent2"/>
              </a:buClr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</a:rPr>
              <a:t>Using Data Platform can cross-reference websites, domains, and hosting companies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585D7D-5100-2446-BDCD-BC29E4A31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64" y="3779837"/>
            <a:ext cx="2485589" cy="2485589"/>
          </a:xfrm>
          <a:prstGeom prst="rect">
            <a:avLst/>
          </a:prstGeom>
          <a:effectLst>
            <a:outerShdw blurRad="254000" dist="38100" dir="8100000" sx="101000" sy="101000" algn="tr" rotWithShape="0">
              <a:prstClr val="black">
                <a:alpha val="6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5E3D0D-82BC-974D-96C3-21CBD07367D5}"/>
              </a:ext>
            </a:extLst>
          </p:cNvPr>
          <p:cNvSpPr txBox="1"/>
          <p:nvPr/>
        </p:nvSpPr>
        <p:spPr bwMode="auto">
          <a:xfrm>
            <a:off x="587055" y="6515659"/>
            <a:ext cx="2319405" cy="33921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0796" tIns="50398" rIns="100796" bIns="5039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43" b="1" dirty="0">
                <a:solidFill>
                  <a:schemeClr val="accent2"/>
                </a:solidFill>
                <a:cs typeface="Calibri"/>
              </a:rPr>
              <a:t>Identify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F80096-330B-B447-9DF0-276ABD91654B}"/>
              </a:ext>
            </a:extLst>
          </p:cNvPr>
          <p:cNvSpPr txBox="1"/>
          <p:nvPr/>
        </p:nvSpPr>
        <p:spPr bwMode="auto">
          <a:xfrm>
            <a:off x="3350115" y="6515659"/>
            <a:ext cx="2485590" cy="33921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0796" tIns="50398" rIns="100796" bIns="5039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43" b="1" dirty="0">
                <a:solidFill>
                  <a:schemeClr val="accent2"/>
                </a:solidFill>
                <a:cs typeface="Calibri"/>
              </a:rPr>
              <a:t>First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3E621B-EF81-B64A-991E-2D9DB4E087F5}"/>
              </a:ext>
            </a:extLst>
          </p:cNvPr>
          <p:cNvSpPr txBox="1"/>
          <p:nvPr/>
        </p:nvSpPr>
        <p:spPr bwMode="auto">
          <a:xfrm>
            <a:off x="9615323" y="6515659"/>
            <a:ext cx="3023869" cy="33921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0796" tIns="50398" rIns="100796" bIns="5039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43" b="1" dirty="0">
                <a:solidFill>
                  <a:schemeClr val="accent2"/>
                </a:solidFill>
                <a:cs typeface="Calibri"/>
              </a:rPr>
              <a:t>Analysis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AF0E22-8320-BA43-9230-2DB8223C5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887" y="3779837"/>
            <a:ext cx="2485589" cy="2485589"/>
          </a:xfrm>
          <a:prstGeom prst="rect">
            <a:avLst/>
          </a:prstGeom>
          <a:effectLst>
            <a:outerShdw blurRad="254000" dist="38100" dir="5400000" sx="101000" sy="101000" algn="t" rotWithShape="0">
              <a:prstClr val="black">
                <a:alpha val="6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290063-965D-4D4F-95E0-CD6E62583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3678" y="3824575"/>
            <a:ext cx="3407160" cy="2485589"/>
          </a:xfrm>
          <a:prstGeom prst="rect">
            <a:avLst/>
          </a:prstGeom>
          <a:effectLst>
            <a:outerShdw blurRad="254000" dist="38100" dir="2700000" sx="101000" sy="101000" algn="tl" rotWithShape="0">
              <a:prstClr val="black">
                <a:alpha val="6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601A04-B5C0-734B-B3FF-BB1D1785BBA7}"/>
              </a:ext>
            </a:extLst>
          </p:cNvPr>
          <p:cNvSpPr txBox="1"/>
          <p:nvPr/>
        </p:nvSpPr>
        <p:spPr bwMode="auto">
          <a:xfrm>
            <a:off x="6174252" y="6523109"/>
            <a:ext cx="3023869" cy="339218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100796" tIns="50398" rIns="100796" bIns="50398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43" b="1" dirty="0">
                <a:solidFill>
                  <a:schemeClr val="accent2"/>
                </a:solidFill>
                <a:cs typeface="Calibri"/>
              </a:rPr>
              <a:t>Algorithmic approach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344B52-D983-5D46-8D40-19C09A804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810" y="3817272"/>
            <a:ext cx="2780534" cy="2492892"/>
          </a:xfrm>
          <a:prstGeom prst="rect">
            <a:avLst/>
          </a:prstGeom>
          <a:effectLst>
            <a:outerShdw blurRad="254000" dist="38100" dir="5400000" sx="101000" sy="101000" algn="t" rotWithShape="0">
              <a:prstClr val="black">
                <a:alpha val="6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64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1B17BD4-3EB0-3641-BE21-6F7782F9A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84" y="1818408"/>
            <a:ext cx="4676474" cy="5200938"/>
          </a:xfrm>
          <a:prstGeom prst="rect">
            <a:avLst/>
          </a:prstGeom>
          <a:effectLst>
            <a:outerShdw blurRad="311472" dist="38100" dir="8100000" sx="102321" sy="102321" algn="tr" rotWithShape="0">
              <a:prstClr val="black">
                <a:alpha val="34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DC6CC5-E71D-5A49-8FEA-CDFE46676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691" y="524741"/>
            <a:ext cx="5277201" cy="6510192"/>
          </a:xfrm>
          <a:prstGeom prst="rect">
            <a:avLst/>
          </a:prstGeom>
          <a:effectLst>
            <a:outerShdw blurRad="304800" dist="38100" dir="8100000" sx="102000" sy="102000" algn="tr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411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57D5E-1CE8-BB40-A42E-88FECECD3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75" y="1806288"/>
            <a:ext cx="8545244" cy="45297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D30CC0-838C-174A-9DEC-8BF55DB6D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709" y="693736"/>
            <a:ext cx="5277200" cy="6510191"/>
          </a:xfrm>
          <a:prstGeom prst="rect">
            <a:avLst/>
          </a:prstGeom>
          <a:effectLst>
            <a:outerShdw blurRad="304800" dist="38100" dir="8100000" sx="102000" sy="102000" algn="tr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837822"/>
      </p:ext>
    </p:extLst>
  </p:cSld>
  <p:clrMapOvr>
    <a:masterClrMapping/>
  </p:clrMapOvr>
</p:sld>
</file>

<file path=ppt/theme/theme1.xml><?xml version="1.0" encoding="utf-8"?>
<a:theme xmlns:a="http://schemas.openxmlformats.org/drawingml/2006/main" name="Mimecast 2020 - 16x9">
  <a:themeElements>
    <a:clrScheme name="PPT Colors">
      <a:dk1>
        <a:srgbClr val="22205F"/>
      </a:dk1>
      <a:lt1>
        <a:sysClr val="window" lastClr="FFFFFF"/>
      </a:lt1>
      <a:dk2>
        <a:srgbClr val="22205F"/>
      </a:dk2>
      <a:lt2>
        <a:srgbClr val="FFFFFF"/>
      </a:lt2>
      <a:accent1>
        <a:srgbClr val="22205F"/>
      </a:accent1>
      <a:accent2>
        <a:srgbClr val="78BE43"/>
      </a:accent2>
      <a:accent3>
        <a:srgbClr val="EE3441"/>
      </a:accent3>
      <a:accent4>
        <a:srgbClr val="FFC000"/>
      </a:accent4>
      <a:accent5>
        <a:srgbClr val="DCDDDC"/>
      </a:accent5>
      <a:accent6>
        <a:srgbClr val="669B41"/>
      </a:accent6>
      <a:hlink>
        <a:srgbClr val="EE3441"/>
      </a:hlink>
      <a:folHlink>
        <a:srgbClr val="EE3441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KeywordTaxHTField xmlns="a55b0f2e-2388-4c44-8677-c9cfc368042c">
      <Terms xmlns="http://schemas.microsoft.com/office/infopath/2007/PartnerControls"/>
    </TaxKeywordTaxHTField>
    <TaxCatchAll xmlns="a55b0f2e-2388-4c44-8677-c9cfc368042c"/>
  </documentManagement>
</p:properties>
</file>

<file path=customXml/item3.xml><?xml version="1.0" encoding="utf-8"?>
<?mso-contentType ?>
<SharedContentType xmlns="Microsoft.SharePoint.Taxonomy.ContentTypeSync" SourceId="fede0386-a542-4b58-bdfa-e9245000615b" ContentTypeId="0x01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B8C2740D9D7646BF0C7A91F7047195" ma:contentTypeVersion="10" ma:contentTypeDescription="Create a new document." ma:contentTypeScope="" ma:versionID="11814587d3b33a601300ca6805a60bed">
  <xsd:schema xmlns:xsd="http://www.w3.org/2001/XMLSchema" xmlns:xs="http://www.w3.org/2001/XMLSchema" xmlns:p="http://schemas.microsoft.com/office/2006/metadata/properties" xmlns:ns2="a55b0f2e-2388-4c44-8677-c9cfc368042c" xmlns:ns3="84e4cf6e-f548-4c48-9f96-84d298b8bb3c" xmlns:ns4="53841f68-f021-4200-89fa-1b80e07c7510" targetNamespace="http://schemas.microsoft.com/office/2006/metadata/properties" ma:root="true" ma:fieldsID="a4afe9fc073f88bf4cfdd6decbe51d8a" ns2:_="" ns3:_="" ns4:_="">
    <xsd:import namespace="a55b0f2e-2388-4c44-8677-c9cfc368042c"/>
    <xsd:import namespace="84e4cf6e-f548-4c48-9f96-84d298b8bb3c"/>
    <xsd:import namespace="53841f68-f021-4200-89fa-1b80e07c7510"/>
    <xsd:element name="properties">
      <xsd:complexType>
        <xsd:sequence>
          <xsd:element name="documentManagement">
            <xsd:complexType>
              <xsd:all>
                <xsd:element ref="ns2:TaxKeywordTaxHTField" minOccurs="0"/>
                <xsd:element ref="ns2:TaxCatchAll" minOccurs="0"/>
                <xsd:element ref="ns2:TaxCatchAllLabel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5b0f2e-2388-4c44-8677-c9cfc368042c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8" nillable="true" ma:taxonomy="true" ma:internalName="TaxKeywordTaxHTField" ma:taxonomyFieldName="TaxKeyword" ma:displayName="Enterprise Keywords" ma:fieldId="{23f27201-bee3-471e-b2e7-b64fd8b7ca38}" ma:taxonomyMulti="true" ma:sspId="fede0386-a542-4b58-bdfa-e9245000615b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ca2e9e81-67dd-46a3-b33d-e150d81bd5e9}" ma:internalName="TaxCatchAll" ma:showField="CatchAllData" ma:web="53841f68-f021-4200-89fa-1b80e07c751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ca2e9e81-67dd-46a3-b33d-e150d81bd5e9}" ma:internalName="TaxCatchAllLabel" ma:readOnly="true" ma:showField="CatchAllDataLabel" ma:web="53841f68-f021-4200-89fa-1b80e07c751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e4cf6e-f548-4c48-9f96-84d298b8bb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841f68-f021-4200-89fa-1b80e07c751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937DFA-A9B5-4A03-8DC7-09789B6507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310921-DEBC-4540-B495-6E715499138C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762eecc7-3473-4462-837c-706eff859454"/>
    <ds:schemaRef ds:uri="b34153d2-0968-4b66-b47d-0d07de70c58d"/>
    <ds:schemaRef ds:uri="http://www.w3.org/XML/1998/namespace"/>
    <ds:schemaRef ds:uri="a55b0f2e-2388-4c44-8677-c9cfc368042c"/>
  </ds:schemaRefs>
</ds:datastoreItem>
</file>

<file path=customXml/itemProps3.xml><?xml version="1.0" encoding="utf-8"?>
<ds:datastoreItem xmlns:ds="http://schemas.openxmlformats.org/officeDocument/2006/customXml" ds:itemID="{815EB5B8-403B-4924-A5CE-BB4EE11CFD3B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0177E67C-CC52-488F-8E6C-741886EAF9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5b0f2e-2388-4c44-8677-c9cfc368042c"/>
    <ds:schemaRef ds:uri="84e4cf6e-f548-4c48-9f96-84d298b8bb3c"/>
    <ds:schemaRef ds:uri="53841f68-f021-4200-89fa-1b80e07c75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{0130AEA5-8962-7247-B60F-D88465C6C698}tf10001057</Template>
  <TotalTime>10152</TotalTime>
  <Words>260</Words>
  <Application>Microsoft Macintosh PowerPoint</Application>
  <PresentationFormat>Custom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Monkirta Pursuit NC</vt:lpstr>
      <vt:lpstr>Segoe UI Light</vt:lpstr>
      <vt:lpstr>Wingdings</vt:lpstr>
      <vt:lpstr>Mimecast 2020 - 16x9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proactive solution: Knight|Cast</vt:lpstr>
      <vt:lpstr>PowerPoint Presentation</vt:lpstr>
      <vt:lpstr>PowerPoint Presentation</vt:lpstr>
      <vt:lpstr>PowerPoint Presentation</vt:lpstr>
      <vt:lpstr>Knight|Cast Impact</vt:lpstr>
      <vt:lpstr>Current status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Adam Taylor</dc:creator>
  <cp:lastModifiedBy>Domenico Vitale</cp:lastModifiedBy>
  <cp:revision>300</cp:revision>
  <dcterms:created xsi:type="dcterms:W3CDTF">2020-02-11T16:36:07Z</dcterms:created>
  <dcterms:modified xsi:type="dcterms:W3CDTF">2022-04-05T14:33:27Z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0x010100E1B8C2740D9D7646BF0C7A91F7047195</vt:lpwstr>
  </property>
</Properties>
</file>